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6"/>
  </p:notesMasterIdLst>
  <p:sldIdLst>
    <p:sldId id="296" r:id="rId2"/>
    <p:sldId id="302" r:id="rId3"/>
    <p:sldId id="303" r:id="rId4"/>
    <p:sldId id="304" r:id="rId5"/>
    <p:sldId id="299" r:id="rId6"/>
    <p:sldId id="260" r:id="rId7"/>
    <p:sldId id="316" r:id="rId8"/>
    <p:sldId id="282" r:id="rId9"/>
    <p:sldId id="283" r:id="rId10"/>
    <p:sldId id="311" r:id="rId11"/>
    <p:sldId id="312" r:id="rId12"/>
    <p:sldId id="313" r:id="rId13"/>
    <p:sldId id="314" r:id="rId14"/>
    <p:sldId id="310" r:id="rId15"/>
    <p:sldId id="287" r:id="rId16"/>
    <p:sldId id="288" r:id="rId17"/>
    <p:sldId id="290" r:id="rId18"/>
    <p:sldId id="291" r:id="rId19"/>
    <p:sldId id="317" r:id="rId20"/>
    <p:sldId id="294" r:id="rId21"/>
    <p:sldId id="300" r:id="rId22"/>
    <p:sldId id="295" r:id="rId23"/>
    <p:sldId id="289" r:id="rId24"/>
    <p:sldId id="318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393914-5D37-4438-8A01-DA8C6B98F4A5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C87BC5-0E8A-4157-AF36-9E594281A6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296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87BC5-0E8A-4157-AF36-9E594281A6A4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88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1968" y="4224"/>
              <a:ext cx="3792" cy="96"/>
            </a:xfrm>
            <a:prstGeom prst="rect">
              <a:avLst/>
            </a:prstGeom>
            <a:gradFill rotWithShape="0">
              <a:gsLst>
                <a:gs pos="0">
                  <a:srgbClr val="EBD7FF"/>
                </a:gs>
                <a:gs pos="100000">
                  <a:srgbClr val="0099FF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000000"/>
                </a:solidFill>
                <a:latin typeface="굴림" pitchFamily="34" charset="-127"/>
                <a:cs typeface="Arial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5520" y="1248"/>
              <a:ext cx="240" cy="2688"/>
            </a:xfrm>
            <a:prstGeom prst="rect">
              <a:avLst/>
            </a:prstGeom>
            <a:gradFill rotWithShape="0">
              <a:gsLst>
                <a:gs pos="0">
                  <a:srgbClr val="C1E7CE"/>
                </a:gs>
                <a:gs pos="100000">
                  <a:srgbClr val="339966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000000"/>
                </a:solidFill>
                <a:latin typeface="굴림" pitchFamily="34" charset="-127"/>
                <a:cs typeface="Arial" charset="0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0" y="3312"/>
              <a:ext cx="288" cy="9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000000"/>
                </a:solidFill>
                <a:latin typeface="굴림" pitchFamily="34" charset="-127"/>
                <a:cs typeface="Arial" charset="0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0" y="3408"/>
              <a:ext cx="288" cy="912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000000"/>
                </a:solidFill>
                <a:latin typeface="굴림" pitchFamily="34" charset="-127"/>
                <a:cs typeface="Arial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5520" y="0"/>
              <a:ext cx="240" cy="12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000000"/>
                </a:solidFill>
                <a:latin typeface="굴림" pitchFamily="34" charset="-127"/>
                <a:cs typeface="Arial" charset="0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3600" y="0"/>
              <a:ext cx="1920" cy="192"/>
            </a:xfrm>
            <a:prstGeom prst="rect">
              <a:avLst/>
            </a:prstGeom>
            <a:solidFill>
              <a:srgbClr val="CAC9A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000000"/>
                </a:solidFill>
                <a:latin typeface="굴림" pitchFamily="34" charset="-127"/>
                <a:cs typeface="Arial" charset="0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288" y="192"/>
              <a:ext cx="336" cy="480"/>
            </a:xfrm>
            <a:prstGeom prst="rect">
              <a:avLst/>
            </a:prstGeom>
            <a:solidFill>
              <a:schemeClr val="folHlink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000000"/>
                </a:solidFill>
                <a:latin typeface="굴림" pitchFamily="34" charset="-127"/>
                <a:cs typeface="Arial" charset="0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0" y="672"/>
              <a:ext cx="288" cy="2640"/>
            </a:xfrm>
            <a:prstGeom prst="rect">
              <a:avLst/>
            </a:prstGeom>
            <a:gradFill rotWithShape="0">
              <a:gsLst>
                <a:gs pos="0">
                  <a:srgbClr val="C1AE8F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000000"/>
                </a:solidFill>
                <a:latin typeface="굴림" pitchFamily="34" charset="-127"/>
                <a:cs typeface="Arial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0" y="192"/>
              <a:ext cx="288" cy="48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000000"/>
                </a:solidFill>
                <a:latin typeface="굴림" pitchFamily="34" charset="-127"/>
                <a:cs typeface="Arial" charset="0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0" y="0"/>
              <a:ext cx="624" cy="192"/>
            </a:xfrm>
            <a:prstGeom prst="rect">
              <a:avLst/>
            </a:prstGeom>
            <a:solidFill>
              <a:srgbClr val="99CC00"/>
            </a:solidFill>
            <a:ln w="19050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000000"/>
                </a:solidFill>
                <a:latin typeface="굴림" pitchFamily="34" charset="-127"/>
                <a:cs typeface="Arial" charset="0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624" y="0"/>
              <a:ext cx="2976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000000"/>
                </a:solidFill>
                <a:latin typeface="굴림" pitchFamily="34" charset="-127"/>
                <a:cs typeface="Arial" charset="0"/>
              </a:endParaRPr>
            </a:p>
          </p:txBody>
        </p:sp>
        <p:sp>
          <p:nvSpPr>
            <p:cNvPr id="16" name="Line 14"/>
            <p:cNvSpPr>
              <a:spLocks noChangeShapeType="1"/>
            </p:cNvSpPr>
            <p:nvPr/>
          </p:nvSpPr>
          <p:spPr bwMode="auto">
            <a:xfrm flipV="1">
              <a:off x="288" y="192"/>
              <a:ext cx="0" cy="4128"/>
            </a:xfrm>
            <a:prstGeom prst="line">
              <a:avLst/>
            </a:prstGeom>
            <a:noFill/>
            <a:ln w="762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" name="Line 15"/>
            <p:cNvSpPr>
              <a:spLocks noChangeShapeType="1"/>
            </p:cNvSpPr>
            <p:nvPr/>
          </p:nvSpPr>
          <p:spPr bwMode="auto">
            <a:xfrm>
              <a:off x="288" y="4224"/>
              <a:ext cx="5472" cy="0"/>
            </a:xfrm>
            <a:prstGeom prst="line">
              <a:avLst/>
            </a:prstGeom>
            <a:noFill/>
            <a:ln w="5715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Line 16"/>
            <p:cNvSpPr>
              <a:spLocks noChangeShapeType="1"/>
            </p:cNvSpPr>
            <p:nvPr/>
          </p:nvSpPr>
          <p:spPr bwMode="auto">
            <a:xfrm flipV="1">
              <a:off x="5520" y="0"/>
              <a:ext cx="0" cy="4224"/>
            </a:xfrm>
            <a:prstGeom prst="line">
              <a:avLst/>
            </a:prstGeom>
            <a:noFill/>
            <a:ln w="5715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Line 17"/>
            <p:cNvSpPr>
              <a:spLocks noChangeShapeType="1"/>
            </p:cNvSpPr>
            <p:nvPr/>
          </p:nvSpPr>
          <p:spPr bwMode="auto">
            <a:xfrm>
              <a:off x="0" y="192"/>
              <a:ext cx="5760" cy="0"/>
            </a:xfrm>
            <a:prstGeom prst="line">
              <a:avLst/>
            </a:prstGeom>
            <a:noFill/>
            <a:ln w="381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 flipH="1">
              <a:off x="3600" y="288"/>
              <a:ext cx="2160" cy="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" name="Line 19"/>
            <p:cNvSpPr>
              <a:spLocks noChangeShapeType="1"/>
            </p:cNvSpPr>
            <p:nvPr/>
          </p:nvSpPr>
          <p:spPr bwMode="auto">
            <a:xfrm flipV="1">
              <a:off x="3600" y="0"/>
              <a:ext cx="0" cy="288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" name="Line 20"/>
            <p:cNvSpPr>
              <a:spLocks noChangeShapeType="1"/>
            </p:cNvSpPr>
            <p:nvPr/>
          </p:nvSpPr>
          <p:spPr bwMode="auto">
            <a:xfrm>
              <a:off x="5520" y="1248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" name="Line 21"/>
            <p:cNvSpPr>
              <a:spLocks noChangeShapeType="1"/>
            </p:cNvSpPr>
            <p:nvPr/>
          </p:nvSpPr>
          <p:spPr bwMode="auto">
            <a:xfrm>
              <a:off x="624" y="0"/>
              <a:ext cx="0" cy="672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" name="Line 22"/>
            <p:cNvSpPr>
              <a:spLocks noChangeShapeType="1"/>
            </p:cNvSpPr>
            <p:nvPr/>
          </p:nvSpPr>
          <p:spPr bwMode="auto">
            <a:xfrm flipH="1">
              <a:off x="0" y="672"/>
              <a:ext cx="624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" name="Line 23"/>
            <p:cNvSpPr>
              <a:spLocks noChangeShapeType="1"/>
            </p:cNvSpPr>
            <p:nvPr/>
          </p:nvSpPr>
          <p:spPr bwMode="auto">
            <a:xfrm flipV="1">
              <a:off x="1680" y="3936"/>
              <a:ext cx="0" cy="384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" name="Line 24"/>
            <p:cNvSpPr>
              <a:spLocks noChangeShapeType="1"/>
            </p:cNvSpPr>
            <p:nvPr/>
          </p:nvSpPr>
          <p:spPr bwMode="auto">
            <a:xfrm>
              <a:off x="1680" y="3936"/>
              <a:ext cx="4080" cy="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" name="Line 25"/>
            <p:cNvSpPr>
              <a:spLocks noChangeShapeType="1"/>
            </p:cNvSpPr>
            <p:nvPr/>
          </p:nvSpPr>
          <p:spPr bwMode="auto">
            <a:xfrm flipH="1">
              <a:off x="0" y="3312"/>
              <a:ext cx="288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" name="Line 26"/>
            <p:cNvSpPr>
              <a:spLocks noChangeShapeType="1"/>
            </p:cNvSpPr>
            <p:nvPr/>
          </p:nvSpPr>
          <p:spPr bwMode="auto">
            <a:xfrm flipH="1">
              <a:off x="0" y="3408"/>
              <a:ext cx="288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3099" name="Rectangle 27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100" name="Rectangle 28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Century Gothic" pitchFamily="34" charset="0"/>
              <a:buNone/>
              <a:defRPr sz="2800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29" name="Rectangle 3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D3FBA-6C33-4145-A75D-94DD2EAF76D8}" type="datetimeFigureOut">
              <a:rPr lang="en-US">
                <a:solidFill>
                  <a:srgbClr val="808080"/>
                </a:solidFill>
              </a:rPr>
              <a:pPr>
                <a:defRPr/>
              </a:pPr>
              <a:t>12/8/2015</a:t>
            </a:fld>
            <a:endParaRPr lang="en-US">
              <a:solidFill>
                <a:srgbClr val="808080"/>
              </a:solidFill>
            </a:endParaRPr>
          </a:p>
        </p:txBody>
      </p:sp>
      <p:sp>
        <p:nvSpPr>
          <p:cNvPr id="30" name="Rectangle 3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08080"/>
              </a:solidFill>
            </a:endParaRPr>
          </a:p>
        </p:txBody>
      </p:sp>
      <p:sp>
        <p:nvSpPr>
          <p:cNvPr id="31" name="Rectangle 3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64275"/>
            <a:ext cx="2133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2EAD85-DE79-4E18-8C26-2849EE1BD174}" type="slidenum">
              <a:rPr 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85610"/>
      </p:ext>
    </p:extLst>
  </p:cSld>
  <p:clrMapOvr>
    <a:masterClrMapping/>
  </p:clrMapOvr>
  <p:transition spd="slow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8FF090-313C-4274-88A2-309610E55270}" type="datetimeFigureOut">
              <a:rPr lang="en-US">
                <a:solidFill>
                  <a:srgbClr val="808080"/>
                </a:solidFill>
              </a:rPr>
              <a:pPr>
                <a:defRPr/>
              </a:pPr>
              <a:t>12/8/2015</a:t>
            </a:fld>
            <a:endParaRPr lang="en-US">
              <a:solidFill>
                <a:srgbClr val="80808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0808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4978D7-08E4-4056-96BE-469D9C281F49}" type="slidenum">
              <a:rPr 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364019"/>
      </p:ext>
    </p:extLst>
  </p:cSld>
  <p:clrMapOvr>
    <a:masterClrMapping/>
  </p:clrMapOvr>
  <p:transition spd="slow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3C6DC5-0140-49F2-85C0-7B668BC39EC2}" type="datetimeFigureOut">
              <a:rPr lang="en-US">
                <a:solidFill>
                  <a:srgbClr val="808080"/>
                </a:solidFill>
              </a:rPr>
              <a:pPr>
                <a:defRPr/>
              </a:pPr>
              <a:t>12/8/2015</a:t>
            </a:fld>
            <a:endParaRPr lang="en-US">
              <a:solidFill>
                <a:srgbClr val="80808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0808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31B5F8-4DDF-4B7E-847C-356B54B00197}" type="slidenum">
              <a:rPr 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080135"/>
      </p:ext>
    </p:extLst>
  </p:cSld>
  <p:clrMapOvr>
    <a:masterClrMapping/>
  </p:clrMapOvr>
  <p:transition spd="slow">
    <p:circl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CCADDA-52AC-4BB0-909A-2D990D9A54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352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652C18-9B9E-4CF4-8154-BEB881D208D5}" type="datetimeFigureOut">
              <a:rPr lang="en-US">
                <a:solidFill>
                  <a:srgbClr val="808080"/>
                </a:solidFill>
              </a:rPr>
              <a:pPr>
                <a:defRPr/>
              </a:pPr>
              <a:t>12/8/2015</a:t>
            </a:fld>
            <a:endParaRPr lang="en-US">
              <a:solidFill>
                <a:srgbClr val="80808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0808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4851B9-380D-450C-8748-6AC421DCC6B2}" type="slidenum">
              <a:rPr 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475851"/>
      </p:ext>
    </p:extLst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429CF6-0D8C-47CC-AC30-0B2B09E4F023}" type="datetimeFigureOut">
              <a:rPr lang="en-US">
                <a:solidFill>
                  <a:srgbClr val="808080"/>
                </a:solidFill>
              </a:rPr>
              <a:pPr>
                <a:defRPr/>
              </a:pPr>
              <a:t>12/8/2015</a:t>
            </a:fld>
            <a:endParaRPr lang="en-US">
              <a:solidFill>
                <a:srgbClr val="80808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0808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F90C8A-D719-4A1C-A8DC-E3CBBDD56E6C}" type="slidenum">
              <a:rPr 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016678"/>
      </p:ext>
    </p:extLst>
  </p:cSld>
  <p:clrMapOvr>
    <a:masterClrMapping/>
  </p:clrMapOvr>
  <p:transition spd="slow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E1F685-F8DC-4720-A2A7-4B5A77C12116}" type="datetimeFigureOut">
              <a:rPr lang="en-US">
                <a:solidFill>
                  <a:srgbClr val="808080"/>
                </a:solidFill>
              </a:rPr>
              <a:pPr>
                <a:defRPr/>
              </a:pPr>
              <a:t>12/8/2015</a:t>
            </a:fld>
            <a:endParaRPr lang="en-US">
              <a:solidFill>
                <a:srgbClr val="80808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0808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939191-42E9-48FF-B3BF-E306FE050B6C}" type="slidenum">
              <a:rPr 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714633"/>
      </p:ext>
    </p:extLst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4DAF56-8ED7-4ADC-8048-846051BD0968}" type="datetimeFigureOut">
              <a:rPr lang="en-US">
                <a:solidFill>
                  <a:srgbClr val="808080"/>
                </a:solidFill>
              </a:rPr>
              <a:pPr>
                <a:defRPr/>
              </a:pPr>
              <a:t>12/8/2015</a:t>
            </a:fld>
            <a:endParaRPr lang="en-US">
              <a:solidFill>
                <a:srgbClr val="80808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0808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F689C3-0A55-4DB2-BC2A-6BBCB292048A}" type="slidenum">
              <a:rPr 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420937"/>
      </p:ext>
    </p:extLst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697EFC-50D9-4497-89FD-A11C34B3FEC0}" type="datetimeFigureOut">
              <a:rPr lang="en-US">
                <a:solidFill>
                  <a:srgbClr val="808080"/>
                </a:solidFill>
              </a:rPr>
              <a:pPr>
                <a:defRPr/>
              </a:pPr>
              <a:t>12/8/2015</a:t>
            </a:fld>
            <a:endParaRPr lang="en-US">
              <a:solidFill>
                <a:srgbClr val="80808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0808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DC0E6-3CFB-49A7-8C56-5A823E1A04BC}" type="slidenum">
              <a:rPr 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852757"/>
      </p:ext>
    </p:extLst>
  </p:cSld>
  <p:clrMapOvr>
    <a:masterClrMapping/>
  </p:clrMapOvr>
  <p:transition spd="slow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EC942-514D-4061-8FC5-97C9736F0BBB}" type="datetimeFigureOut">
              <a:rPr lang="en-US">
                <a:solidFill>
                  <a:srgbClr val="808080"/>
                </a:solidFill>
              </a:rPr>
              <a:pPr>
                <a:defRPr/>
              </a:pPr>
              <a:t>12/8/2015</a:t>
            </a:fld>
            <a:endParaRPr lang="en-US">
              <a:solidFill>
                <a:srgbClr val="80808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0808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173D1C-679D-4B5E-8BBB-53FBCC61BDFC}" type="slidenum">
              <a:rPr 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951741"/>
      </p:ext>
    </p:extLst>
  </p:cSld>
  <p:clrMapOvr>
    <a:masterClrMapping/>
  </p:clrMapOvr>
  <p:transition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3A4F6E-1304-4842-918B-BF5E7A00B17D}" type="datetimeFigureOut">
              <a:rPr lang="en-US">
                <a:solidFill>
                  <a:srgbClr val="808080"/>
                </a:solidFill>
              </a:rPr>
              <a:pPr>
                <a:defRPr/>
              </a:pPr>
              <a:t>12/8/2015</a:t>
            </a:fld>
            <a:endParaRPr lang="en-US">
              <a:solidFill>
                <a:srgbClr val="80808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0808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70CB53-1EF7-46ED-AA83-38EB06CC6F1A}" type="slidenum">
              <a:rPr 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472912"/>
      </p:ext>
    </p:extLst>
  </p:cSld>
  <p:clrMapOvr>
    <a:masterClrMapping/>
  </p:clrMapOvr>
  <p:transition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E32E25-0540-4487-A630-F85257588C94}" type="datetimeFigureOut">
              <a:rPr lang="en-US">
                <a:solidFill>
                  <a:srgbClr val="808080"/>
                </a:solidFill>
              </a:rPr>
              <a:pPr>
                <a:defRPr/>
              </a:pPr>
              <a:t>12/8/2015</a:t>
            </a:fld>
            <a:endParaRPr lang="en-US">
              <a:solidFill>
                <a:srgbClr val="80808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0808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BA8403-F6D3-4F89-B2F0-C3559E20E8F4}" type="slidenum">
              <a:rPr 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999031"/>
      </p:ext>
    </p:extLst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CC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32" name="Rectangle 8"/>
            <p:cNvSpPr>
              <a:spLocks noChangeArrowheads="1"/>
            </p:cNvSpPr>
            <p:nvPr/>
          </p:nvSpPr>
          <p:spPr bwMode="auto">
            <a:xfrm>
              <a:off x="1968" y="4224"/>
              <a:ext cx="3792" cy="96"/>
            </a:xfrm>
            <a:prstGeom prst="rect">
              <a:avLst/>
            </a:prstGeom>
            <a:gradFill rotWithShape="0">
              <a:gsLst>
                <a:gs pos="0">
                  <a:srgbClr val="EBD7FF"/>
                </a:gs>
                <a:gs pos="100000">
                  <a:srgbClr val="0099FF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000000"/>
                </a:solidFill>
                <a:latin typeface="굴림" pitchFamily="34" charset="-127"/>
                <a:cs typeface="Arial" charset="0"/>
              </a:endParaRPr>
            </a:p>
          </p:txBody>
        </p:sp>
        <p:sp>
          <p:nvSpPr>
            <p:cNvPr id="1033" name="Rectangle 9"/>
            <p:cNvSpPr>
              <a:spLocks noChangeArrowheads="1"/>
            </p:cNvSpPr>
            <p:nvPr/>
          </p:nvSpPr>
          <p:spPr bwMode="auto">
            <a:xfrm>
              <a:off x="5520" y="1248"/>
              <a:ext cx="240" cy="2688"/>
            </a:xfrm>
            <a:prstGeom prst="rect">
              <a:avLst/>
            </a:prstGeom>
            <a:gradFill rotWithShape="0">
              <a:gsLst>
                <a:gs pos="0">
                  <a:srgbClr val="C1E7CE"/>
                </a:gs>
                <a:gs pos="100000">
                  <a:srgbClr val="339966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000000"/>
                </a:solidFill>
                <a:latin typeface="굴림" pitchFamily="34" charset="-127"/>
                <a:cs typeface="Arial" charset="0"/>
              </a:endParaRPr>
            </a:p>
          </p:txBody>
        </p:sp>
        <p:sp>
          <p:nvSpPr>
            <p:cNvPr id="1034" name="Rectangle 10"/>
            <p:cNvSpPr>
              <a:spLocks noChangeArrowheads="1"/>
            </p:cNvSpPr>
            <p:nvPr/>
          </p:nvSpPr>
          <p:spPr bwMode="auto">
            <a:xfrm>
              <a:off x="0" y="3312"/>
              <a:ext cx="288" cy="9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000000"/>
                </a:solidFill>
                <a:latin typeface="굴림" pitchFamily="34" charset="-127"/>
                <a:cs typeface="Arial" charset="0"/>
              </a:endParaRPr>
            </a:p>
          </p:txBody>
        </p:sp>
        <p:sp>
          <p:nvSpPr>
            <p:cNvPr id="1035" name="Rectangle 11"/>
            <p:cNvSpPr>
              <a:spLocks noChangeArrowheads="1"/>
            </p:cNvSpPr>
            <p:nvPr/>
          </p:nvSpPr>
          <p:spPr bwMode="auto">
            <a:xfrm>
              <a:off x="0" y="3408"/>
              <a:ext cx="288" cy="912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000000"/>
                </a:solidFill>
                <a:latin typeface="굴림" pitchFamily="34" charset="-127"/>
                <a:cs typeface="Arial" charset="0"/>
              </a:endParaRPr>
            </a:p>
          </p:txBody>
        </p:sp>
        <p:sp>
          <p:nvSpPr>
            <p:cNvPr id="1036" name="Rectangle 12"/>
            <p:cNvSpPr>
              <a:spLocks noChangeArrowheads="1"/>
            </p:cNvSpPr>
            <p:nvPr/>
          </p:nvSpPr>
          <p:spPr bwMode="auto">
            <a:xfrm>
              <a:off x="5520" y="0"/>
              <a:ext cx="240" cy="12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000000"/>
                </a:solidFill>
                <a:latin typeface="굴림" pitchFamily="34" charset="-127"/>
                <a:cs typeface="Arial" charset="0"/>
              </a:endParaRPr>
            </a:p>
          </p:txBody>
        </p:sp>
        <p:sp>
          <p:nvSpPr>
            <p:cNvPr id="1037" name="Rectangle 13"/>
            <p:cNvSpPr>
              <a:spLocks noChangeArrowheads="1"/>
            </p:cNvSpPr>
            <p:nvPr/>
          </p:nvSpPr>
          <p:spPr bwMode="auto">
            <a:xfrm>
              <a:off x="3600" y="0"/>
              <a:ext cx="1920" cy="192"/>
            </a:xfrm>
            <a:prstGeom prst="rect">
              <a:avLst/>
            </a:prstGeom>
            <a:solidFill>
              <a:srgbClr val="CAC9A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000000"/>
                </a:solidFill>
                <a:latin typeface="굴림" pitchFamily="34" charset="-127"/>
                <a:cs typeface="Arial" charset="0"/>
              </a:endParaRPr>
            </a:p>
          </p:txBody>
        </p:sp>
        <p:sp>
          <p:nvSpPr>
            <p:cNvPr id="1038" name="Rectangle 14"/>
            <p:cNvSpPr>
              <a:spLocks noChangeArrowheads="1"/>
            </p:cNvSpPr>
            <p:nvPr/>
          </p:nvSpPr>
          <p:spPr bwMode="auto">
            <a:xfrm>
              <a:off x="288" y="192"/>
              <a:ext cx="336" cy="480"/>
            </a:xfrm>
            <a:prstGeom prst="rect">
              <a:avLst/>
            </a:prstGeom>
            <a:solidFill>
              <a:schemeClr val="folHlink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000000"/>
                </a:solidFill>
                <a:latin typeface="굴림" pitchFamily="34" charset="-127"/>
                <a:cs typeface="Arial" charset="0"/>
              </a:endParaRPr>
            </a:p>
          </p:txBody>
        </p:sp>
        <p:sp>
          <p:nvSpPr>
            <p:cNvPr id="1039" name="Rectangle 15"/>
            <p:cNvSpPr>
              <a:spLocks noChangeArrowheads="1"/>
            </p:cNvSpPr>
            <p:nvPr/>
          </p:nvSpPr>
          <p:spPr bwMode="auto">
            <a:xfrm>
              <a:off x="0" y="672"/>
              <a:ext cx="288" cy="2640"/>
            </a:xfrm>
            <a:prstGeom prst="rect">
              <a:avLst/>
            </a:prstGeom>
            <a:gradFill rotWithShape="0">
              <a:gsLst>
                <a:gs pos="0">
                  <a:srgbClr val="C1AE8F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000000"/>
                </a:solidFill>
                <a:latin typeface="굴림" pitchFamily="34" charset="-127"/>
                <a:cs typeface="Arial" charset="0"/>
              </a:endParaRPr>
            </a:p>
          </p:txBody>
        </p:sp>
        <p:sp>
          <p:nvSpPr>
            <p:cNvPr id="1040" name="Rectangle 16"/>
            <p:cNvSpPr>
              <a:spLocks noChangeArrowheads="1"/>
            </p:cNvSpPr>
            <p:nvPr/>
          </p:nvSpPr>
          <p:spPr bwMode="auto">
            <a:xfrm>
              <a:off x="0" y="192"/>
              <a:ext cx="288" cy="48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000000"/>
                </a:solidFill>
                <a:latin typeface="굴림" pitchFamily="34" charset="-127"/>
                <a:cs typeface="Arial" charset="0"/>
              </a:endParaRPr>
            </a:p>
          </p:txBody>
        </p:sp>
        <p:sp>
          <p:nvSpPr>
            <p:cNvPr id="1041" name="Rectangle 17"/>
            <p:cNvSpPr>
              <a:spLocks noChangeArrowheads="1"/>
            </p:cNvSpPr>
            <p:nvPr/>
          </p:nvSpPr>
          <p:spPr bwMode="auto">
            <a:xfrm>
              <a:off x="0" y="0"/>
              <a:ext cx="624" cy="192"/>
            </a:xfrm>
            <a:prstGeom prst="rect">
              <a:avLst/>
            </a:prstGeom>
            <a:solidFill>
              <a:srgbClr val="99CC00"/>
            </a:solidFill>
            <a:ln w="19050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000000"/>
                </a:solidFill>
                <a:latin typeface="굴림" pitchFamily="34" charset="-127"/>
                <a:cs typeface="Arial" charset="0"/>
              </a:endParaRPr>
            </a:p>
          </p:txBody>
        </p:sp>
        <p:sp>
          <p:nvSpPr>
            <p:cNvPr id="1042" name="Rectangle 18"/>
            <p:cNvSpPr>
              <a:spLocks noChangeArrowheads="1"/>
            </p:cNvSpPr>
            <p:nvPr/>
          </p:nvSpPr>
          <p:spPr bwMode="auto">
            <a:xfrm>
              <a:off x="624" y="0"/>
              <a:ext cx="2976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000000"/>
                </a:solidFill>
                <a:latin typeface="굴림" pitchFamily="34" charset="-127"/>
                <a:cs typeface="Arial" charset="0"/>
              </a:endParaRPr>
            </a:p>
          </p:txBody>
        </p:sp>
        <p:sp>
          <p:nvSpPr>
            <p:cNvPr id="1043" name="Line 19"/>
            <p:cNvSpPr>
              <a:spLocks noChangeShapeType="1"/>
            </p:cNvSpPr>
            <p:nvPr/>
          </p:nvSpPr>
          <p:spPr bwMode="auto">
            <a:xfrm flipV="1">
              <a:off x="288" y="192"/>
              <a:ext cx="0" cy="4128"/>
            </a:xfrm>
            <a:prstGeom prst="line">
              <a:avLst/>
            </a:prstGeom>
            <a:noFill/>
            <a:ln w="762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44" name="Line 20"/>
            <p:cNvSpPr>
              <a:spLocks noChangeShapeType="1"/>
            </p:cNvSpPr>
            <p:nvPr/>
          </p:nvSpPr>
          <p:spPr bwMode="auto">
            <a:xfrm>
              <a:off x="288" y="4224"/>
              <a:ext cx="5472" cy="0"/>
            </a:xfrm>
            <a:prstGeom prst="line">
              <a:avLst/>
            </a:prstGeom>
            <a:noFill/>
            <a:ln w="5715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45" name="Line 21"/>
            <p:cNvSpPr>
              <a:spLocks noChangeShapeType="1"/>
            </p:cNvSpPr>
            <p:nvPr/>
          </p:nvSpPr>
          <p:spPr bwMode="auto">
            <a:xfrm flipV="1">
              <a:off x="5520" y="0"/>
              <a:ext cx="0" cy="4224"/>
            </a:xfrm>
            <a:prstGeom prst="line">
              <a:avLst/>
            </a:prstGeom>
            <a:noFill/>
            <a:ln w="5715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46" name="Line 22"/>
            <p:cNvSpPr>
              <a:spLocks noChangeShapeType="1"/>
            </p:cNvSpPr>
            <p:nvPr/>
          </p:nvSpPr>
          <p:spPr bwMode="auto">
            <a:xfrm>
              <a:off x="0" y="192"/>
              <a:ext cx="5760" cy="0"/>
            </a:xfrm>
            <a:prstGeom prst="line">
              <a:avLst/>
            </a:prstGeom>
            <a:noFill/>
            <a:ln w="381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47" name="Line 23"/>
            <p:cNvSpPr>
              <a:spLocks noChangeShapeType="1"/>
            </p:cNvSpPr>
            <p:nvPr/>
          </p:nvSpPr>
          <p:spPr bwMode="auto">
            <a:xfrm flipH="1">
              <a:off x="3600" y="288"/>
              <a:ext cx="2160" cy="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48" name="Line 24"/>
            <p:cNvSpPr>
              <a:spLocks noChangeShapeType="1"/>
            </p:cNvSpPr>
            <p:nvPr/>
          </p:nvSpPr>
          <p:spPr bwMode="auto">
            <a:xfrm flipV="1">
              <a:off x="3600" y="0"/>
              <a:ext cx="0" cy="288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49" name="Line 25"/>
            <p:cNvSpPr>
              <a:spLocks noChangeShapeType="1"/>
            </p:cNvSpPr>
            <p:nvPr/>
          </p:nvSpPr>
          <p:spPr bwMode="auto">
            <a:xfrm>
              <a:off x="5520" y="1248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50" name="Line 26"/>
            <p:cNvSpPr>
              <a:spLocks noChangeShapeType="1"/>
            </p:cNvSpPr>
            <p:nvPr/>
          </p:nvSpPr>
          <p:spPr bwMode="auto">
            <a:xfrm>
              <a:off x="624" y="0"/>
              <a:ext cx="0" cy="672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51" name="Line 27"/>
            <p:cNvSpPr>
              <a:spLocks noChangeShapeType="1"/>
            </p:cNvSpPr>
            <p:nvPr/>
          </p:nvSpPr>
          <p:spPr bwMode="auto">
            <a:xfrm flipH="1">
              <a:off x="0" y="672"/>
              <a:ext cx="624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52" name="Line 28"/>
            <p:cNvSpPr>
              <a:spLocks noChangeShapeType="1"/>
            </p:cNvSpPr>
            <p:nvPr/>
          </p:nvSpPr>
          <p:spPr bwMode="auto">
            <a:xfrm flipV="1">
              <a:off x="1680" y="3936"/>
              <a:ext cx="0" cy="384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53" name="Line 29"/>
            <p:cNvSpPr>
              <a:spLocks noChangeShapeType="1"/>
            </p:cNvSpPr>
            <p:nvPr/>
          </p:nvSpPr>
          <p:spPr bwMode="auto">
            <a:xfrm>
              <a:off x="1680" y="3936"/>
              <a:ext cx="4080" cy="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54" name="Line 30"/>
            <p:cNvSpPr>
              <a:spLocks noChangeShapeType="1"/>
            </p:cNvSpPr>
            <p:nvPr/>
          </p:nvSpPr>
          <p:spPr bwMode="auto">
            <a:xfrm flipH="1">
              <a:off x="0" y="3312"/>
              <a:ext cx="288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55" name="Line 31"/>
            <p:cNvSpPr>
              <a:spLocks noChangeShapeType="1"/>
            </p:cNvSpPr>
            <p:nvPr/>
          </p:nvSpPr>
          <p:spPr bwMode="auto">
            <a:xfrm flipH="1">
              <a:off x="0" y="3408"/>
              <a:ext cx="288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64275"/>
            <a:ext cx="2133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6FE4C82-839B-4ADD-A983-14D07C11CAA9}" type="datetimeFigureOut">
              <a:rPr lang="en-US">
                <a:solidFill>
                  <a:srgbClr val="808080"/>
                </a:solidFill>
              </a:rPr>
              <a:pPr>
                <a:defRPr/>
              </a:pPr>
              <a:t>12/8/2015</a:t>
            </a:fld>
            <a:endParaRPr lang="en-US">
              <a:solidFill>
                <a:srgbClr val="80808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64275"/>
            <a:ext cx="2895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80808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67450"/>
            <a:ext cx="2133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B5D9DEE-0976-461B-A7E0-1106A49D1211}" type="slidenum">
              <a:rPr 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452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ransition spd="slow">
    <p:circl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entury Gothic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entury Gothic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entury Gothic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entury Gothic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entury Gothic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entury Gothic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entury Gothic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sz="32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sz="2800">
          <a:solidFill>
            <a:schemeClr val="bg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sz="2400">
          <a:solidFill>
            <a:schemeClr val="bg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sz="2000">
          <a:solidFill>
            <a:schemeClr val="bg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sz="2000">
          <a:solidFill>
            <a:schemeClr val="bg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sz="2000">
          <a:solidFill>
            <a:schemeClr val="bg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sz="2000">
          <a:solidFill>
            <a:schemeClr val="bg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sz="2000">
          <a:solidFill>
            <a:schemeClr val="bg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sz="20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1\Рабочий стол\картинки\картинки мои\book1[1].jpg"/>
          <p:cNvPicPr>
            <a:picLocks noChangeAspect="1" noChangeArrowheads="1"/>
          </p:cNvPicPr>
          <p:nvPr/>
        </p:nvPicPr>
        <p:blipFill>
          <a:blip r:embed="rId2" cstate="print">
            <a:lum bright="30000" contrast="-40000"/>
          </a:blip>
          <a:srcRect/>
          <a:stretch>
            <a:fillRect/>
          </a:stretch>
        </p:blipFill>
        <p:spPr bwMode="auto">
          <a:xfrm>
            <a:off x="0" y="0"/>
            <a:ext cx="4286250" cy="3429000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4099" name="Прямоугольник 2"/>
          <p:cNvSpPr>
            <a:spLocks noChangeArrowheads="1"/>
          </p:cNvSpPr>
          <p:nvPr/>
        </p:nvSpPr>
        <p:spPr bwMode="auto">
          <a:xfrm>
            <a:off x="533400" y="685800"/>
            <a:ext cx="7924800" cy="5139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cap="all" dirty="0" err="1" smtClean="0">
                <a:latin typeface="Arial" pitchFamily="34" charset="0"/>
                <a:cs typeface="Arial" pitchFamily="34" charset="0"/>
              </a:rPr>
              <a:t>Предпрофильная</a:t>
            </a:r>
            <a:r>
              <a:rPr lang="ru-RU" sz="2800" b="1" cap="all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2800" b="1" cap="all" dirty="0">
                <a:latin typeface="Arial" pitchFamily="34" charset="0"/>
                <a:cs typeface="Arial" pitchFamily="34" charset="0"/>
              </a:rPr>
              <a:t>и </a:t>
            </a:r>
            <a:r>
              <a:rPr lang="ru-RU" sz="2800" b="1" cap="all" dirty="0" smtClean="0">
                <a:latin typeface="Arial" pitchFamily="34" charset="0"/>
                <a:cs typeface="Arial" pitchFamily="34" charset="0"/>
              </a:rPr>
              <a:t>профильная подготовка </a:t>
            </a:r>
            <a:r>
              <a:rPr lang="ru-RU" sz="2800" b="1" cap="all" dirty="0">
                <a:latin typeface="Arial" pitchFamily="34" charset="0"/>
                <a:cs typeface="Arial" pitchFamily="34" charset="0"/>
              </a:rPr>
              <a:t>учащихся </a:t>
            </a:r>
            <a:r>
              <a:rPr lang="ru-RU" sz="2800" b="1" cap="all" dirty="0" smtClean="0">
                <a:latin typeface="Arial" pitchFamily="34" charset="0"/>
                <a:cs typeface="Arial" pitchFamily="34" charset="0"/>
              </a:rPr>
              <a:t>в МОУ «ГПЛ» как необходимое условие  </a:t>
            </a:r>
            <a:r>
              <a:rPr lang="ru-RU" sz="2800" b="1" cap="all" dirty="0" err="1" smtClean="0">
                <a:latin typeface="Arial" pitchFamily="34" charset="0"/>
                <a:cs typeface="Arial" pitchFamily="34" charset="0"/>
              </a:rPr>
              <a:t>СОЦИАЛИЗАЦИи</a:t>
            </a:r>
            <a:r>
              <a:rPr lang="ru-RU" sz="2800" b="1" cap="all" dirty="0" smtClean="0">
                <a:latin typeface="Arial" pitchFamily="34" charset="0"/>
                <a:cs typeface="Arial" pitchFamily="34" charset="0"/>
              </a:rPr>
              <a:t> УЧАЩИХСЯ В УСЛОВИЯХ ВНЕДРЕНИЯ ФГОС ООО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</a:t>
            </a:r>
            <a:r>
              <a:rPr lang="ru-RU" altLang="ru-RU" sz="1600" b="1" dirty="0" smtClean="0">
                <a:solidFill>
                  <a:schemeClr val="accent6">
                    <a:lumMod val="75000"/>
                  </a:schemeClr>
                </a:solidFill>
              </a:rPr>
              <a:t>Дементьева Людмила Александровна,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 smtClean="0">
                <a:solidFill>
                  <a:schemeClr val="accent6">
                    <a:lumMod val="75000"/>
                  </a:schemeClr>
                </a:solidFill>
              </a:rPr>
              <a:t>                                                       зам. директора по НМР МОУ «ГПЛ» 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z="3600" dirty="0" smtClean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965942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>
                <a:solidFill>
                  <a:srgbClr val="2D2D8A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Предпрофильная</a:t>
            </a:r>
            <a:r>
              <a:rPr lang="ru-RU" b="1" dirty="0">
                <a:solidFill>
                  <a:srgbClr val="2D2D8A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практика (9класс)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57200">
              <a:buClr>
                <a:srgbClr val="000000"/>
              </a:buClr>
              <a:buFont typeface="Arial" pitchFamily="34" charset="0"/>
              <a:buChar char="•"/>
            </a:pPr>
            <a:r>
              <a:rPr lang="ru-RU" sz="3600" b="1" dirty="0">
                <a:solidFill>
                  <a:srgbClr val="2D2D8A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библиотечно-библиографическая  </a:t>
            </a:r>
            <a:r>
              <a:rPr lang="ru-RU" sz="3600" dirty="0">
                <a:solidFill>
                  <a:srgbClr val="2D2D8A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– на базе лицейской библиотеки;</a:t>
            </a:r>
          </a:p>
          <a:p>
            <a:pPr marL="457200" lvl="0" indent="-457200">
              <a:buClr>
                <a:srgbClr val="000000"/>
              </a:buClr>
              <a:buFont typeface="Arial" pitchFamily="34" charset="0"/>
              <a:buChar char="•"/>
            </a:pPr>
            <a:r>
              <a:rPr lang="ru-RU" sz="3600" b="1" dirty="0">
                <a:solidFill>
                  <a:srgbClr val="2D2D8A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социально - психологическая  </a:t>
            </a:r>
            <a:r>
              <a:rPr lang="ru-RU" sz="3600" dirty="0">
                <a:solidFill>
                  <a:srgbClr val="2D2D8A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– на базе социально-психологической службы лицея</a:t>
            </a:r>
          </a:p>
          <a:p>
            <a:pPr marL="457200" lvl="0" indent="-457200">
              <a:buClr>
                <a:srgbClr val="000000"/>
              </a:buClr>
              <a:buFont typeface="Arial" pitchFamily="34" charset="0"/>
              <a:buChar char="•"/>
            </a:pPr>
            <a:r>
              <a:rPr lang="ru-RU" sz="3600" b="1" dirty="0">
                <a:solidFill>
                  <a:srgbClr val="2D2D8A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экономическая практика </a:t>
            </a:r>
            <a:r>
              <a:rPr lang="ru-RU" sz="3600" dirty="0">
                <a:solidFill>
                  <a:srgbClr val="2D2D8A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– на базе лицея.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449413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>
                <a:solidFill>
                  <a:srgbClr val="2D2D8A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Профильная практика</a:t>
            </a:r>
            <a:br>
              <a:rPr lang="ru-RU" sz="3600" b="1" dirty="0">
                <a:solidFill>
                  <a:srgbClr val="2D2D8A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rgbClr val="2D2D8A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(10-11класс)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57200">
              <a:buClr>
                <a:srgbClr val="000000"/>
              </a:buClr>
              <a:buFont typeface="Arial" pitchFamily="34" charset="0"/>
              <a:buChar char="•"/>
            </a:pPr>
            <a:r>
              <a:rPr lang="ru-RU" sz="2000" b="1" dirty="0">
                <a:solidFill>
                  <a:srgbClr val="2D2D8A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библиотечная практика </a:t>
            </a:r>
            <a:r>
              <a:rPr lang="ru-RU" sz="2000" dirty="0">
                <a:solidFill>
                  <a:srgbClr val="2D2D8A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– на базе городской публичной библиотеки</a:t>
            </a:r>
            <a:r>
              <a:rPr lang="ru-RU" sz="2000" dirty="0" smtClean="0">
                <a:solidFill>
                  <a:srgbClr val="2D2D8A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457200" lvl="0" indent="-457200">
              <a:buClr>
                <a:srgbClr val="000000"/>
              </a:buClr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2D2D8A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психолого-педагогическая практика </a:t>
            </a:r>
            <a:r>
              <a:rPr lang="ru-RU" sz="2000" dirty="0" smtClean="0">
                <a:solidFill>
                  <a:srgbClr val="2D2D8A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– на базе МОУ «ГПЛ»</a:t>
            </a:r>
            <a:endParaRPr lang="ru-RU" sz="2000" dirty="0">
              <a:solidFill>
                <a:srgbClr val="2D2D8A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buClr>
                <a:srgbClr val="000000"/>
              </a:buClr>
              <a:buFont typeface="Arial" pitchFamily="34" charset="0"/>
              <a:buChar char="•"/>
            </a:pPr>
            <a:r>
              <a:rPr lang="ru-RU" sz="2000" b="1" dirty="0">
                <a:solidFill>
                  <a:srgbClr val="2D2D8A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журналистская практика </a:t>
            </a:r>
            <a:r>
              <a:rPr lang="ru-RU" sz="2000" dirty="0">
                <a:solidFill>
                  <a:srgbClr val="2D2D8A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– на базе газеты «НЭП+С»;</a:t>
            </a:r>
          </a:p>
          <a:p>
            <a:pPr marL="457200" lvl="0" indent="-457200">
              <a:buClr>
                <a:srgbClr val="000000"/>
              </a:buClr>
              <a:buFont typeface="Arial" pitchFamily="34" charset="0"/>
              <a:buChar char="•"/>
            </a:pPr>
            <a:r>
              <a:rPr lang="ru-RU" sz="2000" b="1" dirty="0">
                <a:solidFill>
                  <a:srgbClr val="2D2D8A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медицинская практика </a:t>
            </a:r>
            <a:r>
              <a:rPr lang="ru-RU" sz="2000" dirty="0">
                <a:solidFill>
                  <a:srgbClr val="2D2D8A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– на базе медицинского </a:t>
            </a:r>
            <a:r>
              <a:rPr lang="ru-RU" sz="2800" dirty="0" smtClean="0">
                <a:solidFill>
                  <a:srgbClr val="2D2D8A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колледжа.</a:t>
            </a:r>
          </a:p>
          <a:p>
            <a:pPr marL="457200" lvl="0" indent="-457200">
              <a:buClr>
                <a:srgbClr val="000000"/>
              </a:buClr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2D2D8A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основы программирования </a:t>
            </a:r>
            <a:r>
              <a:rPr lang="ru-RU" sz="2000" dirty="0" smtClean="0">
                <a:solidFill>
                  <a:srgbClr val="2D2D8A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– на базе МОУ «ГПЛ»</a:t>
            </a:r>
          </a:p>
          <a:p>
            <a:pPr marL="457200" lvl="0" indent="-457200">
              <a:buClr>
                <a:srgbClr val="000000"/>
              </a:buClr>
              <a:buNone/>
            </a:pPr>
            <a:endParaRPr lang="ru-RU" sz="2800" dirty="0">
              <a:solidFill>
                <a:srgbClr val="2D2D8A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933056"/>
            <a:ext cx="3084513" cy="230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77072"/>
            <a:ext cx="3309937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473643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связи с переходом на ФГОС ООО 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«…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должны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произойти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содержательные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методологические и организационные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изменения в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предпрофильной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подготовке и профильном обучении, т.к. в целом изменяются характер учебного процесса и способы деятельности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учащихся»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342120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066788"/>
            <a:ext cx="3279775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400" b="1" kern="1200" dirty="0" smtClean="0">
                <a:solidFill>
                  <a:srgbClr val="000000"/>
                </a:solidFill>
                <a:latin typeface="Rockwell Extra Bold" pitchFamily="18" charset="0"/>
                <a:ea typeface="+mn-ea"/>
                <a:cs typeface="Times New Roman" pitchFamily="18" charset="0"/>
              </a:rPr>
              <a:t/>
            </a:r>
            <a:br>
              <a:rPr lang="ru-RU" sz="2400" b="1" kern="1200" dirty="0" smtClean="0">
                <a:solidFill>
                  <a:srgbClr val="000000"/>
                </a:solidFill>
                <a:latin typeface="Rockwell Extra Bold" pitchFamily="18" charset="0"/>
                <a:ea typeface="+mn-ea"/>
                <a:cs typeface="Times New Roman" pitchFamily="18" charset="0"/>
              </a:rPr>
            </a:br>
            <a:r>
              <a:rPr lang="ru-RU" sz="2400" b="1" kern="1200" dirty="0">
                <a:solidFill>
                  <a:srgbClr val="000000"/>
                </a:solidFill>
                <a:latin typeface="Rockwell Extra Bold" pitchFamily="18" charset="0"/>
                <a:ea typeface="+mn-ea"/>
                <a:cs typeface="Times New Roman" pitchFamily="18" charset="0"/>
              </a:rPr>
              <a:t/>
            </a:r>
            <a:br>
              <a:rPr lang="ru-RU" sz="2400" b="1" kern="1200" dirty="0">
                <a:solidFill>
                  <a:srgbClr val="000000"/>
                </a:solidFill>
                <a:latin typeface="Rockwell Extra Bold" pitchFamily="18" charset="0"/>
                <a:ea typeface="+mn-ea"/>
                <a:cs typeface="Times New Roman" pitchFamily="18" charset="0"/>
              </a:rPr>
            </a:br>
            <a:r>
              <a:rPr lang="ru-RU" sz="2400" b="1" kern="1200" dirty="0" smtClean="0">
                <a:solidFill>
                  <a:srgbClr val="000000"/>
                </a:solidFill>
                <a:latin typeface="Rockwell Extra Bold" pitchFamily="18" charset="0"/>
                <a:ea typeface="+mn-ea"/>
                <a:cs typeface="Times New Roman" pitchFamily="18" charset="0"/>
              </a:rPr>
              <a:t>Использование </a:t>
            </a:r>
            <a:r>
              <a:rPr lang="ru-RU" sz="2400" b="1" kern="1200" dirty="0">
                <a:solidFill>
                  <a:srgbClr val="000000"/>
                </a:solidFill>
                <a:latin typeface="Rockwell Extra Bold" pitchFamily="18" charset="0"/>
                <a:ea typeface="+mn-ea"/>
                <a:cs typeface="Times New Roman" pitchFamily="18" charset="0"/>
              </a:rPr>
              <a:t>активных, интерактивных, исследовательских и проектных методов и форм </a:t>
            </a:r>
            <a:r>
              <a:rPr lang="ru-RU" sz="2400" b="1" kern="1200" dirty="0" smtClean="0">
                <a:solidFill>
                  <a:srgbClr val="000000"/>
                </a:solidFill>
                <a:latin typeface="Rockwell Extra Bold" pitchFamily="18" charset="0"/>
                <a:ea typeface="+mn-ea"/>
                <a:cs typeface="Times New Roman" pitchFamily="18" charset="0"/>
              </a:rPr>
              <a:t>обучения</a:t>
            </a:r>
            <a:r>
              <a:rPr lang="ru-RU" sz="2400" b="1" kern="1200" dirty="0">
                <a:solidFill>
                  <a:srgbClr val="000000"/>
                </a:solidFill>
                <a:latin typeface="Rockwell Extra Bold" pitchFamily="18" charset="0"/>
                <a:ea typeface="+mn-ea"/>
                <a:cs typeface="Times New Roman" pitchFamily="18" charset="0"/>
              </a:rPr>
              <a:t/>
            </a:r>
            <a:br>
              <a:rPr lang="ru-RU" sz="2400" b="1" kern="1200" dirty="0">
                <a:solidFill>
                  <a:srgbClr val="000000"/>
                </a:solidFill>
                <a:latin typeface="Rockwell Extra Bold" pitchFamily="18" charset="0"/>
                <a:ea typeface="+mn-ea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b="1" dirty="0">
                <a:solidFill>
                  <a:schemeClr val="accent6"/>
                </a:solidFill>
              </a:rPr>
              <a:t>Групповая работа</a:t>
            </a:r>
            <a:endParaRPr lang="ru-RU" dirty="0">
              <a:solidFill>
                <a:schemeClr val="accent6"/>
              </a:solidFill>
            </a:endParaRPr>
          </a:p>
          <a:p>
            <a:pPr eaLnBrk="1" hangingPunct="1"/>
            <a:r>
              <a:rPr lang="ru-RU" b="1" dirty="0">
                <a:solidFill>
                  <a:schemeClr val="accent6"/>
                </a:solidFill>
              </a:rPr>
              <a:t>Практикум – исследование</a:t>
            </a:r>
            <a:endParaRPr lang="ru-RU" dirty="0">
              <a:solidFill>
                <a:schemeClr val="accent6"/>
              </a:solidFill>
            </a:endParaRPr>
          </a:p>
          <a:p>
            <a:pPr eaLnBrk="1" hangingPunct="1"/>
            <a:r>
              <a:rPr lang="ru-RU" b="1" dirty="0">
                <a:solidFill>
                  <a:schemeClr val="accent6"/>
                </a:solidFill>
              </a:rPr>
              <a:t> </a:t>
            </a:r>
            <a:r>
              <a:rPr lang="ru-RU" b="1">
                <a:solidFill>
                  <a:schemeClr val="accent6"/>
                </a:solidFill>
              </a:rPr>
              <a:t>Проектная </a:t>
            </a:r>
            <a:r>
              <a:rPr lang="ru-RU" b="1" smtClean="0">
                <a:solidFill>
                  <a:schemeClr val="accent6"/>
                </a:solidFill>
              </a:rPr>
              <a:t>деятельность</a:t>
            </a:r>
            <a:endParaRPr lang="ru-RU" dirty="0">
              <a:solidFill>
                <a:schemeClr val="accent6"/>
              </a:solidFill>
            </a:endParaRPr>
          </a:p>
          <a:p>
            <a:pPr eaLnBrk="1" hangingPunct="1"/>
            <a:r>
              <a:rPr lang="ru-RU" b="1" dirty="0">
                <a:solidFill>
                  <a:schemeClr val="accent6"/>
                </a:solidFill>
              </a:rPr>
              <a:t>Деловые игры, дискуссии, дебаты</a:t>
            </a:r>
            <a:endParaRPr lang="ru-RU" dirty="0">
              <a:solidFill>
                <a:schemeClr val="accent6"/>
              </a:solidFill>
            </a:endParaRP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05064"/>
            <a:ext cx="2921000" cy="398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19" y="3717032"/>
            <a:ext cx="2376265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468776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Видео &quot; WWW.OPEN.AZ - ОТКРОЙ ДЛЯ СЕБЯ АЗЕРБАЙДЖАН!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429"/>
            <a:ext cx="9317569" cy="6941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403648" y="4797152"/>
            <a:ext cx="6336704" cy="1368152"/>
          </a:xfrm>
        </p:spPr>
        <p:txBody>
          <a:bodyPr>
            <a:noAutofit/>
          </a:bodyPr>
          <a:lstStyle/>
          <a:p>
            <a:pPr algn="ctr"/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1619672" y="5445224"/>
            <a:ext cx="5486400" cy="8048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043608" y="4978156"/>
            <a:ext cx="7200800" cy="195273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Спецкурс в 9 классах </a:t>
            </a:r>
            <a:b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«Основы исследовательской деятельности»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" r="86"/>
          <a:stretch>
            <a:fillRect/>
          </a:stretch>
        </p:blipFill>
        <p:spPr bwMode="auto">
          <a:xfrm>
            <a:off x="1701489" y="216144"/>
            <a:ext cx="5976664" cy="448249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1730424" cy="179740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221" y="188640"/>
            <a:ext cx="1829547" cy="150937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8628" y="1916832"/>
            <a:ext cx="1768213" cy="132616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106998" y="2345920"/>
            <a:ext cx="1516427" cy="227464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0324" y="3483240"/>
            <a:ext cx="1085624" cy="149491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5750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Рамки для презентации - Скачать программы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6" y="-1"/>
            <a:ext cx="9132704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76672"/>
            <a:ext cx="7772400" cy="115212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сентябре 2015г.на базе лицея открыт педагогический класс</a:t>
            </a:r>
            <a:endParaRPr lang="ru-RU" sz="36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Почему – педагогический?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476610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Рамки для презентации - Скачать программы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6" y="-1"/>
            <a:ext cx="9132704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91448" y="1412776"/>
            <a:ext cx="7772400" cy="244827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Традиции СОШ №1</a:t>
            </a:r>
            <a:endParaRPr lang="ru-RU" sz="36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76610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Проблема низкой мотивации выпускников школ города Ухты и Республики Коми в целом к получению профессий педагогической направленности (анализ фактического поступления выпускников МОУ «ГПЛ» )</a:t>
            </a:r>
          </a:p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Дефицит   высококвалифицированных, компетентных педагогических кадров. </a:t>
            </a:r>
          </a:p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Проект «Призвание – Учитель»:  организация в системе профильного обучения Республики Коми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предпрофильных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профильных классов педагогической направленности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2004-2015: подготовительный этап</a:t>
            </a:r>
            <a:b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Профориентационное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тестирование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(муниципалитет)</a:t>
            </a:r>
          </a:p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Психологический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тренинг </a:t>
            </a:r>
            <a:endParaRPr lang="ru-RU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муниципалитет)</a:t>
            </a:r>
          </a:p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Разработка программ  курсов по выбору психолого-педагогической </a:t>
            </a:r>
            <a:r>
              <a:rPr lang="ru-RU" b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направленности 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(лицей)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pPr lvl="0"/>
            <a:r>
              <a:rPr lang="ru-RU" sz="36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«Основы профессиональной ориентации» (программа элективного курса для учащихся 9-х классов)</a:t>
            </a:r>
          </a:p>
          <a:p>
            <a:pPr lvl="0"/>
            <a:endParaRPr lang="ru-RU" sz="3600" dirty="0" smtClean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6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«Введение в педагогическую профессию» (программа элективного курса для учащихся 11-х классов)</a:t>
            </a:r>
            <a:endParaRPr lang="ru-RU" sz="3600" dirty="0" smtClean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Социализация – это</a:t>
            </a:r>
            <a:br>
              <a:rPr lang="ru-RU" b="1" dirty="0" smtClean="0">
                <a:solidFill>
                  <a:srgbClr val="002060"/>
                </a:solidFill>
              </a:rPr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процесс, необходимый ребенку, чтобы получить навыки, необходимые для полноценной жизни в обществе;</a:t>
            </a:r>
          </a:p>
          <a:p>
            <a:pPr>
              <a:buFontTx/>
              <a:buChar char="-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усвоение  компетенций, необходимых и минимально достаточных для выполнения социальных ролей: Мужчины и женщины; Члена семьи; Учащегося; Субъекта общения; Работника; Гражданина; Грамотного потребителя;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адаптация -человека к  жизни в обществе, в т.ч. к профессиональной деятельности.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Ожидаемые результаты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Закрепление у учащихся положительного образа педагогической профессии, приобретение ими необходимых знаний о профессиях педагогической направленности</a:t>
            </a:r>
          </a:p>
          <a:p>
            <a:pPr>
              <a:buNone/>
            </a:pP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Положение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 организации индивидуального отбора </a:t>
            </a:r>
            <a:endParaRPr lang="ru-RU" sz="28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pPr lvl="1">
              <a:buNone/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Положительное решение о приёме в  педагогический класс Лицея принимается при следующих условиях:</a:t>
            </a:r>
          </a:p>
          <a:p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наличие  характеристики - рекомендации образовательного учреждения  (для учащихся 9-х классов, имеющих склонности к профессиям психолого-педагогической направленности, планирующих в дальнейшем поступление на специальности типа «Человек- человек»)</a:t>
            </a:r>
          </a:p>
          <a:p>
            <a:pPr>
              <a:buNone/>
            </a:pPr>
            <a:endParaRPr lang="ru-RU" sz="18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успеваемость на «4» и «5» по всем предметам учебного плана; допускается   одна удовлетворительная отметка по непрофильным предметам (профильными предметами в педагогическом классе являются русский язык, математика, биология, обществознание). </a:t>
            </a:r>
          </a:p>
          <a:p>
            <a:pPr>
              <a:buNone/>
            </a:pPr>
            <a:endParaRPr lang="ru-RU" sz="18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в соответствии с набранным учащимся средним баллом: начиная с максимального среднего балла, последовательно по убыванию, пропорционально количеству мест в классе   (не более 25 человек)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Педагогический класс открывается при наборе не менее 12 человек.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0023969"/>
              </p:ext>
            </p:extLst>
          </p:nvPr>
        </p:nvGraphicFramePr>
        <p:xfrm>
          <a:off x="1331640" y="836712"/>
          <a:ext cx="6408712" cy="5442294"/>
        </p:xfrm>
        <a:graphic>
          <a:graphicData uri="http://schemas.openxmlformats.org/drawingml/2006/table">
            <a:tbl>
              <a:tblPr firstRow="1" firstCol="1" bandRow="1"/>
              <a:tblGrid>
                <a:gridCol w="3330323"/>
                <a:gridCol w="1067331"/>
                <a:gridCol w="677772"/>
                <a:gridCol w="1333286"/>
              </a:tblGrid>
              <a:tr h="320950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Учебный план (</a:t>
                      </a:r>
                      <a:r>
                        <a:rPr lang="ru-RU" sz="1400" b="1" dirty="0" smtClean="0">
                          <a:effectLst/>
                          <a:latin typeface="Times New Roman"/>
                          <a:ea typeface="Times New Roman"/>
                        </a:rPr>
                        <a:t>недельный)на </a:t>
                      </a: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2015-2016 учебный </a:t>
                      </a:r>
                      <a:r>
                        <a:rPr lang="ru-RU" sz="1400" b="1" dirty="0" smtClean="0">
                          <a:effectLst/>
                          <a:latin typeface="Times New Roman"/>
                          <a:ea typeface="Times New Roman"/>
                        </a:rPr>
                        <a:t>год (10-11кл)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167" marR="4216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0475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I.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Федеральный компонент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167" marR="421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0475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Базовые учебные предметы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167" marR="4216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04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Литература</a:t>
                      </a:r>
                    </a:p>
                  </a:txBody>
                  <a:tcPr marL="42167" marR="42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42167" marR="421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42167" marR="421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167" marR="421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57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Иностранный язык (английский, немецкий)</a:t>
                      </a:r>
                    </a:p>
                  </a:txBody>
                  <a:tcPr marL="42167" marR="42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42167" marR="421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42167" marR="421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167" marR="421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4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История </a:t>
                      </a:r>
                    </a:p>
                  </a:txBody>
                  <a:tcPr marL="42167" marR="42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42167" marR="421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42167" marR="421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167" marR="421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4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География</a:t>
                      </a:r>
                    </a:p>
                  </a:txBody>
                  <a:tcPr marL="42167" marR="42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42167" marR="421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42167" marR="421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167" marR="421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4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Химия</a:t>
                      </a:r>
                    </a:p>
                  </a:txBody>
                  <a:tcPr marL="42167" marR="42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42167" marR="421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42167" marR="421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167" marR="421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4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Искусство</a:t>
                      </a:r>
                    </a:p>
                  </a:txBody>
                  <a:tcPr marL="42167" marR="42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42167" marR="421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42167" marR="421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167" marR="421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4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Физика</a:t>
                      </a:r>
                    </a:p>
                  </a:txBody>
                  <a:tcPr marL="42167" marR="42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42167" marR="421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42167" marR="421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167" marR="421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7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Основы безопасности жизнедеятельности</a:t>
                      </a:r>
                    </a:p>
                  </a:txBody>
                  <a:tcPr marL="42167" marR="42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42167" marR="421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42167" marR="421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167" marR="421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4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Физическая культура</a:t>
                      </a:r>
                    </a:p>
                  </a:txBody>
                  <a:tcPr marL="42167" marR="42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42167" marR="421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42167" marR="421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167" marR="421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475"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Профильные учебные предметы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167" marR="42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04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Математика</a:t>
                      </a:r>
                    </a:p>
                  </a:txBody>
                  <a:tcPr marL="42167" marR="42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</a:p>
                  </a:txBody>
                  <a:tcPr marL="42167" marR="421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</a:p>
                  </a:txBody>
                  <a:tcPr marL="42167" marR="421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12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167" marR="421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4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Русский язык</a:t>
                      </a:r>
                    </a:p>
                  </a:txBody>
                  <a:tcPr marL="42167" marR="42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42167" marR="421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42167" marR="421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167" marR="421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4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Обществознание</a:t>
                      </a:r>
                    </a:p>
                  </a:txBody>
                  <a:tcPr marL="42167" marR="42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42167" marR="421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42167" marR="421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167" marR="421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4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Биология</a:t>
                      </a:r>
                    </a:p>
                  </a:txBody>
                  <a:tcPr marL="42167" marR="42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42167" marR="421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42167" marR="421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167" marR="421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4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ИТОГО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167" marR="42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32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167" marR="421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32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167" marR="421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64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167" marR="421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475"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II. Компонент образовательного учреждения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167" marR="42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04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Информатика и ИКТ</a:t>
                      </a:r>
                    </a:p>
                  </a:txBody>
                  <a:tcPr marL="42167" marR="42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42167" marR="421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42167" marR="421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167" marR="421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12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Введение в педагогическую профессию</a:t>
                      </a:r>
                    </a:p>
                  </a:txBody>
                  <a:tcPr marL="42167" marR="42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42167" marR="421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42167" marR="421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167" marR="421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4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Психология</a:t>
                      </a:r>
                    </a:p>
                  </a:txBody>
                  <a:tcPr marL="42167" marR="42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42167" marR="421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42167" marR="421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167" marR="421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4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Педагогическая  практика </a:t>
                      </a:r>
                    </a:p>
                  </a:txBody>
                  <a:tcPr marL="42167" marR="42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42167" marR="421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42167" marR="421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167" marR="421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9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Проектная, учебно-исследовательская деятельность (по выбору)</a:t>
                      </a:r>
                    </a:p>
                  </a:txBody>
                  <a:tcPr marL="42167" marR="42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42167" marR="421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42167" marR="421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167" marR="421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4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ИТОГО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167" marR="42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167" marR="421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167" marR="421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167" marR="421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9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Предельно допустимая учебная нагрузка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167" marR="42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37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167" marR="421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37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167" marR="421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74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167" marR="421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Рамки для презентации - Скачать программы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32704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91448" y="836712"/>
            <a:ext cx="7772400" cy="4176464"/>
          </a:xfrm>
        </p:spPr>
        <p:txBody>
          <a:bodyPr>
            <a:noAutofit/>
          </a:bodyPr>
          <a:lstStyle/>
          <a:p>
            <a:r>
              <a:rPr lang="ru-RU" sz="2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базе МОУ «ГПЛ» </a:t>
            </a:r>
            <a:r>
              <a:rPr lang="ru-RU" sz="2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 ноября  </a:t>
            </a:r>
            <a:r>
              <a:rPr lang="ru-RU" sz="2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начались занятия   курсов по выбору  психолого-педагогической направленности:</a:t>
            </a:r>
            <a:br>
              <a:rPr lang="ru-RU" sz="2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«Основы профессионального самоопределения»</a:t>
            </a:r>
            <a:r>
              <a:rPr lang="ru-RU" sz="2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«Введение в педагогическую профессию»</a:t>
            </a:r>
            <a:r>
              <a:rPr lang="ru-RU" sz="2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- для учащихся 9-х классов, планирующих поступать в 2016-2017 учебном году в профильный педагогический класс МОУ «ГПЛ», имеющих устойчивую мотивацию к выбору профессий психолого-педагогической направленности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76610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sz="6000" b="1" dirty="0" smtClean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60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60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ircl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1\Рабочий стол\картинки\картинки мои\book1[1].jpg"/>
          <p:cNvPicPr>
            <a:picLocks noChangeAspect="1" noChangeArrowheads="1"/>
          </p:cNvPicPr>
          <p:nvPr/>
        </p:nvPicPr>
        <p:blipFill>
          <a:blip r:embed="rId2" cstate="print">
            <a:lum bright="30000" contrast="-40000"/>
          </a:blip>
          <a:srcRect/>
          <a:stretch>
            <a:fillRect/>
          </a:stretch>
        </p:blipFill>
        <p:spPr bwMode="auto">
          <a:xfrm>
            <a:off x="0" y="0"/>
            <a:ext cx="4286250" cy="3429000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ФКГОС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«Федеральный компонент государственного стандарта общего образования разработан с учетом основных направлений модернизации общего образования. В том числе:</a:t>
            </a:r>
          </a:p>
          <a:p>
            <a:pPr>
              <a:buNone/>
            </a:pPr>
            <a:endParaRPr lang="ru-RU" sz="24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усиление роли дисциплин, обеспечивающих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успешную социализацию учащихся… усиление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профессиональной ориентации;</a:t>
            </a:r>
          </a:p>
          <a:p>
            <a:pPr>
              <a:buNone/>
            </a:pPr>
            <a:endParaRPr lang="ru-RU" sz="24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введение профильного обучения на старшей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ступени школы…»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1\Рабочий стол\картинки\картинки мои\book1[1].jpg"/>
          <p:cNvPicPr>
            <a:picLocks noChangeAspect="1" noChangeArrowheads="1"/>
          </p:cNvPicPr>
          <p:nvPr/>
        </p:nvPicPr>
        <p:blipFill>
          <a:blip r:embed="rId2" cstate="print">
            <a:lum bright="30000" contrast="-40000"/>
          </a:blip>
          <a:srcRect/>
          <a:stretch>
            <a:fillRect/>
          </a:stretch>
        </p:blipFill>
        <p:spPr bwMode="auto">
          <a:xfrm>
            <a:off x="0" y="0"/>
            <a:ext cx="4286250" cy="3429000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ФГОС ООО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«необходимо создать условия для расширения возможностей </a:t>
            </a:r>
            <a:r>
              <a:rPr lang="ru-RU" sz="28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индивидуализации обучения и социализации учащихся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обеспечивающих подготовку к осознанному выбору сферы будущей профессиональной деятельности»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«… школьники должны ориентироваться в мире профессий, понимать значение профессиональной деятельности в интересах устойчивого развития общества и природы».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1\Рабочий стол\картинки\картинки мои\book1[1].jpg"/>
          <p:cNvPicPr>
            <a:picLocks noChangeAspect="1" noChangeArrowheads="1"/>
          </p:cNvPicPr>
          <p:nvPr/>
        </p:nvPicPr>
        <p:blipFill>
          <a:blip r:embed="rId2" cstate="print">
            <a:lum bright="30000" contrast="-40000"/>
          </a:blip>
          <a:srcRect/>
          <a:stretch>
            <a:fillRect/>
          </a:stretch>
        </p:blipFill>
        <p:spPr bwMode="auto">
          <a:xfrm>
            <a:off x="0" y="0"/>
            <a:ext cx="4286250" cy="3429000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УСЛОВИЯ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buNone/>
            </a:pPr>
            <a:endParaRPr lang="ru-RU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должно быть фрагментарности в работе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9"/>
          <p:cNvSpPr>
            <a:spLocks noChangeArrowheads="1"/>
          </p:cNvSpPr>
          <p:nvPr/>
        </p:nvSpPr>
        <p:spPr bwMode="auto">
          <a:xfrm>
            <a:off x="467545" y="692696"/>
            <a:ext cx="8280920" cy="5643563"/>
          </a:xfrm>
          <a:prstGeom prst="rect">
            <a:avLst/>
          </a:prstGeom>
          <a:noFill/>
          <a:ln w="22225">
            <a:solidFill>
              <a:srgbClr val="B7096C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71" name="AutoShape 50"/>
          <p:cNvSpPr>
            <a:spLocks noChangeArrowheads="1"/>
          </p:cNvSpPr>
          <p:nvPr/>
        </p:nvSpPr>
        <p:spPr bwMode="auto">
          <a:xfrm>
            <a:off x="0" y="0"/>
            <a:ext cx="9144000" cy="5715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ABF8F">
                  <a:alpha val="85999"/>
                </a:srgbClr>
              </a:gs>
              <a:gs pos="100000">
                <a:srgbClr val="FBD4B4">
                  <a:alpha val="62999"/>
                </a:srgbClr>
              </a:gs>
            </a:gsLst>
            <a:path path="rect">
              <a:fillToRect r="100000" b="100000"/>
            </a:path>
          </a:gradFill>
          <a:ln w="9525">
            <a:solidFill>
              <a:srgbClr val="E36C0A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16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МОДЕЛЬ ПРЕДПРОФИЛЬНОЙ ПОДГОТОВКИ </a:t>
            </a:r>
          </a:p>
          <a:p>
            <a:pPr algn="ctr" eaLnBrk="0" hangingPunct="0"/>
            <a:r>
              <a:rPr lang="ru-RU" sz="16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ПРОФИЛЬНОГО ОБУЧЕНИЯ В МОУ </a:t>
            </a:r>
            <a:r>
              <a:rPr lang="ru-RU" sz="16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16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ГПЛ</a:t>
            </a:r>
            <a:r>
              <a:rPr lang="ru-RU" sz="16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»</a:t>
            </a:r>
            <a:endParaRPr lang="ru-RU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240" name="AutoShape 48"/>
          <p:cNvSpPr>
            <a:spLocks noChangeArrowheads="1"/>
          </p:cNvSpPr>
          <p:nvPr/>
        </p:nvSpPr>
        <p:spPr bwMode="auto">
          <a:xfrm>
            <a:off x="214282" y="785794"/>
            <a:ext cx="2845550" cy="54149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5E9EFF">
                  <a:alpha val="69000"/>
                </a:srgbClr>
              </a:gs>
              <a:gs pos="20000">
                <a:srgbClr val="85C2FF">
                  <a:alpha val="68600"/>
                </a:srgbClr>
              </a:gs>
              <a:gs pos="35000">
                <a:srgbClr val="C4D6EB">
                  <a:alpha val="68300"/>
                </a:srgbClr>
              </a:gs>
              <a:gs pos="50000">
                <a:srgbClr val="FFEBFA">
                  <a:alpha val="67999"/>
                </a:srgbClr>
              </a:gs>
              <a:gs pos="65000">
                <a:srgbClr val="C4D6EB">
                  <a:alpha val="68300"/>
                </a:srgbClr>
              </a:gs>
              <a:gs pos="80001">
                <a:srgbClr val="85C2FF">
                  <a:alpha val="68600"/>
                </a:srgbClr>
              </a:gs>
              <a:gs pos="100000">
                <a:srgbClr val="5E9EFF">
                  <a:alpha val="69000"/>
                </a:srgbClr>
              </a:gs>
            </a:gsLst>
            <a:lin ang="18900000" scaled="1"/>
          </a:gradFill>
          <a:ln w="15875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ОСНОВНАЯ ШКОЛА</a:t>
            </a:r>
            <a:endParaRPr lang="ru-RU" sz="1100" dirty="0">
              <a:solidFill>
                <a:srgbClr val="000000"/>
              </a:solidFill>
            </a:endParaRPr>
          </a:p>
          <a:p>
            <a:pPr algn="ctr" eaLnBrk="0" hangingPunct="0">
              <a:defRPr/>
            </a:pPr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(5-9 классы)</a:t>
            </a:r>
            <a:endParaRPr lang="ru-RU" sz="1100" dirty="0">
              <a:solidFill>
                <a:srgbClr val="000000"/>
              </a:solidFill>
            </a:endParaRPr>
          </a:p>
          <a:p>
            <a:pPr eaLnBrk="0" hangingPunct="0"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175" name="AutoShape 47"/>
          <p:cNvSpPr>
            <a:spLocks noChangeArrowheads="1"/>
          </p:cNvSpPr>
          <p:nvPr/>
        </p:nvSpPr>
        <p:spPr bwMode="auto">
          <a:xfrm>
            <a:off x="285750" y="2286000"/>
            <a:ext cx="2702074" cy="37973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FF"/>
              </a:gs>
              <a:gs pos="50000">
                <a:srgbClr val="FFFFFF"/>
              </a:gs>
              <a:gs pos="100000">
                <a:srgbClr val="FFFFFF"/>
              </a:gs>
            </a:gsLst>
            <a:lin ang="2700000" scaled="1"/>
          </a:gradFill>
          <a:ln w="19050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1200" b="1" u="sng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 класс</a:t>
            </a:r>
            <a:endParaRPr lang="ru-RU" sz="1100" dirty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ПРЕДПРОФИЛЬНАЯ  ПОДГОТОВКА</a:t>
            </a:r>
            <a:endParaRPr lang="ru-RU" sz="1100" dirty="0">
              <a:solidFill>
                <a:srgbClr val="000000"/>
              </a:solidFill>
            </a:endParaRPr>
          </a:p>
          <a:p>
            <a:pPr eaLnBrk="0" hangingPunct="0"/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176" name="AutoShape 46"/>
          <p:cNvSpPr>
            <a:spLocks noChangeArrowheads="1"/>
          </p:cNvSpPr>
          <p:nvPr/>
        </p:nvSpPr>
        <p:spPr bwMode="auto">
          <a:xfrm>
            <a:off x="285750" y="1428750"/>
            <a:ext cx="2927350" cy="6461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FF"/>
              </a:gs>
              <a:gs pos="50000">
                <a:srgbClr val="FFFFFF"/>
              </a:gs>
              <a:gs pos="100000">
                <a:srgbClr val="FFFFFF"/>
              </a:gs>
            </a:gsLst>
            <a:lin ang="2700000" scaled="1"/>
          </a:gradFill>
          <a:ln w="19050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1200" b="1" u="sng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 класс</a:t>
            </a:r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1100" dirty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ПОДГОТОВИТЕЛЬНЫЙ ЭТАП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177" name="AutoShape 45"/>
          <p:cNvSpPr>
            <a:spLocks noChangeArrowheads="1"/>
          </p:cNvSpPr>
          <p:nvPr/>
        </p:nvSpPr>
        <p:spPr bwMode="auto">
          <a:xfrm>
            <a:off x="1714500" y="6215063"/>
            <a:ext cx="5788025" cy="3127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66FF">
                  <a:alpha val="79999"/>
                </a:srgbClr>
              </a:gs>
              <a:gs pos="100000">
                <a:srgbClr val="FFFFFF"/>
              </a:gs>
            </a:gsLst>
            <a:path path="rect">
              <a:fillToRect r="100000" b="100000"/>
            </a:path>
          </a:gradFill>
          <a:ln w="22225">
            <a:solidFill>
              <a:srgbClr val="B7096C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1400" b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ПОСТУПЛЕНИЕ В ВЫСШИЕ УЧЕБНЫЕ ЗАВЕДЕНИЕ</a:t>
            </a:r>
            <a:endParaRPr lang="ru-RU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235" name="AutoShape 43"/>
          <p:cNvSpPr>
            <a:spLocks noChangeArrowheads="1"/>
          </p:cNvSpPr>
          <p:nvPr/>
        </p:nvSpPr>
        <p:spPr bwMode="auto">
          <a:xfrm>
            <a:off x="1043608" y="3284984"/>
            <a:ext cx="500066" cy="2667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B0F0">
                  <a:alpha val="17000"/>
                </a:srgbClr>
              </a:gs>
              <a:gs pos="100000">
                <a:srgbClr val="00B0F0">
                  <a:gamma/>
                  <a:tint val="83137"/>
                  <a:invGamma/>
                  <a:alpha val="2000"/>
                </a:srgbClr>
              </a:gs>
            </a:gsLst>
            <a:lin ang="0" scaled="1"/>
          </a:gradFill>
          <a:ln w="15875">
            <a:solidFill>
              <a:srgbClr val="00B0F0"/>
            </a:solidFill>
            <a:round/>
            <a:headEnd/>
            <a:tailEnd/>
          </a:ln>
        </p:spPr>
        <p:txBody>
          <a:bodyPr vert="vert270"/>
          <a:lstStyle/>
          <a:p>
            <a:pPr eaLnBrk="0" hangingPunct="0">
              <a:defRPr/>
            </a:pPr>
            <a:r>
              <a:rPr lang="ru-RU" sz="11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ПРЕДПРОФИЛЬНАЯ ПРАКТИКА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234" name="AutoShape 42"/>
          <p:cNvSpPr>
            <a:spLocks noChangeArrowheads="1"/>
          </p:cNvSpPr>
          <p:nvPr/>
        </p:nvSpPr>
        <p:spPr bwMode="auto">
          <a:xfrm>
            <a:off x="428596" y="3214686"/>
            <a:ext cx="376238" cy="2667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B0F0">
                  <a:alpha val="17000"/>
                </a:srgbClr>
              </a:gs>
              <a:gs pos="100000">
                <a:srgbClr val="00B0F0">
                  <a:gamma/>
                  <a:tint val="83137"/>
                  <a:invGamma/>
                  <a:alpha val="2000"/>
                </a:srgbClr>
              </a:gs>
            </a:gsLst>
            <a:lin ang="0" scaled="1"/>
          </a:gradFill>
          <a:ln w="15875">
            <a:solidFill>
              <a:srgbClr val="00B0F0"/>
            </a:solidFill>
            <a:round/>
            <a:headEnd/>
            <a:tailEnd/>
          </a:ln>
        </p:spPr>
        <p:txBody>
          <a:bodyPr vert="vert270"/>
          <a:lstStyle/>
          <a:p>
            <a:pPr eaLnBrk="0" hangingPunct="0">
              <a:defRPr/>
            </a:pPr>
            <a:r>
              <a:rPr lang="ru-RU" sz="1100" b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КУРСЫ ПО ВЫБОРУ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8232" name="AutoShape 40"/>
          <p:cNvSpPr>
            <a:spLocks noChangeArrowheads="1"/>
          </p:cNvSpPr>
          <p:nvPr/>
        </p:nvSpPr>
        <p:spPr bwMode="auto">
          <a:xfrm>
            <a:off x="1835696" y="3284984"/>
            <a:ext cx="390525" cy="25923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B0F0">
                  <a:alpha val="17000"/>
                </a:srgbClr>
              </a:gs>
              <a:gs pos="100000">
                <a:srgbClr val="00B0F0">
                  <a:gamma/>
                  <a:tint val="83137"/>
                  <a:invGamma/>
                  <a:alpha val="2000"/>
                </a:srgbClr>
              </a:gs>
            </a:gsLst>
            <a:lin ang="0" scaled="1"/>
          </a:gradFill>
          <a:ln w="15875">
            <a:solidFill>
              <a:srgbClr val="00B0F0"/>
            </a:solidFill>
            <a:round/>
            <a:headEnd/>
            <a:tailEnd/>
          </a:ln>
        </p:spPr>
        <p:txBody>
          <a:bodyPr vert="vert270"/>
          <a:lstStyle/>
          <a:p>
            <a:pPr eaLnBrk="0" hangingPunct="0">
              <a:defRPr/>
            </a:pPr>
            <a:r>
              <a:rPr lang="ru-RU" sz="1100" b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ОФОРМЛЕНИЕ ПОРТФОЛИО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7183" name="AutoShape 39"/>
          <p:cNvSpPr>
            <a:spLocks noChangeArrowheads="1"/>
          </p:cNvSpPr>
          <p:nvPr/>
        </p:nvSpPr>
        <p:spPr bwMode="auto">
          <a:xfrm>
            <a:off x="3275856" y="764704"/>
            <a:ext cx="1504181" cy="54149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FF">
                  <a:alpha val="48000"/>
                </a:srgbClr>
              </a:gs>
              <a:gs pos="100000">
                <a:srgbClr val="00B0F0">
                  <a:alpha val="45000"/>
                </a:srgbClr>
              </a:gs>
            </a:gsLst>
            <a:lin ang="18900000" scaled="1"/>
          </a:gradFill>
          <a:ln w="15875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11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ОПРЕДЕЛЕНИЕ УРОВНЯ ГОТОВНОСТИ К ПРОФИЛЬНОМУ ОБУЧЕНИЮ</a:t>
            </a:r>
            <a:endParaRPr lang="ru-RU" dirty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230" name="AutoShape 38"/>
          <p:cNvSpPr>
            <a:spLocks noChangeArrowheads="1"/>
          </p:cNvSpPr>
          <p:nvPr/>
        </p:nvSpPr>
        <p:spPr bwMode="auto">
          <a:xfrm>
            <a:off x="3491880" y="1844824"/>
            <a:ext cx="412750" cy="407511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</p:spPr>
        <p:txBody>
          <a:bodyPr vert="vert270"/>
          <a:lstStyle/>
          <a:p>
            <a:pPr eaLnBrk="0" hangingPunct="0">
              <a:defRPr/>
            </a:pPr>
            <a:r>
              <a:rPr lang="ru-RU" sz="11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ИТОГОВАЯ АТТЕСТАЦИЯ В УСЛОВИЯХ ОСОКО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229" name="AutoShape 37"/>
          <p:cNvSpPr>
            <a:spLocks noChangeArrowheads="1"/>
          </p:cNvSpPr>
          <p:nvPr/>
        </p:nvSpPr>
        <p:spPr bwMode="auto">
          <a:xfrm>
            <a:off x="4067944" y="1844824"/>
            <a:ext cx="395287" cy="407511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</p:spPr>
        <p:txBody>
          <a:bodyPr vert="vert270"/>
          <a:lstStyle/>
          <a:p>
            <a:pPr eaLnBrk="0" hangingPunct="0">
              <a:defRPr/>
            </a:pPr>
            <a:r>
              <a:rPr lang="ru-RU" sz="11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АНАЛИЗ   ПОРТФОЛИО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227" name="AutoShape 35"/>
          <p:cNvSpPr>
            <a:spLocks noChangeArrowheads="1"/>
          </p:cNvSpPr>
          <p:nvPr/>
        </p:nvSpPr>
        <p:spPr bwMode="auto">
          <a:xfrm>
            <a:off x="4932040" y="764704"/>
            <a:ext cx="2016224" cy="54260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B0F0">
                  <a:alpha val="58000"/>
                </a:srgbClr>
              </a:gs>
              <a:gs pos="50000">
                <a:srgbClr val="FFFFFF">
                  <a:alpha val="61000"/>
                </a:srgbClr>
              </a:gs>
              <a:gs pos="100000">
                <a:srgbClr val="00B0F0">
                  <a:alpha val="58000"/>
                </a:srgbClr>
              </a:gs>
            </a:gsLst>
            <a:lin ang="18900000" scaled="1"/>
          </a:gradFill>
          <a:ln w="15875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r>
              <a:rPr lang="ru-RU" sz="11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ПРОФИЛЬНОЕ ОБУЧЕНИЕ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226" name="AutoShape 34"/>
          <p:cNvSpPr>
            <a:spLocks noChangeArrowheads="1"/>
          </p:cNvSpPr>
          <p:nvPr/>
        </p:nvSpPr>
        <p:spPr bwMode="auto">
          <a:xfrm>
            <a:off x="6372200" y="1772816"/>
            <a:ext cx="538162" cy="408305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</p:spPr>
        <p:txBody>
          <a:bodyPr vert="vert270"/>
          <a:lstStyle/>
          <a:p>
            <a:pPr eaLnBrk="0" hangingPunct="0">
              <a:defRPr/>
            </a:pPr>
            <a:r>
              <a:rPr lang="ru-RU" sz="11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АБИТУРИЕНТСКИЕ КУРСЫ, РАБОТА ПРЕПОДАВАТЕЛЕЙ ВУЗОВ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225" name="AutoShape 33"/>
          <p:cNvSpPr>
            <a:spLocks noChangeArrowheads="1"/>
          </p:cNvSpPr>
          <p:nvPr/>
        </p:nvSpPr>
        <p:spPr bwMode="auto">
          <a:xfrm>
            <a:off x="6012160" y="1772816"/>
            <a:ext cx="377825" cy="408305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</p:spPr>
        <p:txBody>
          <a:bodyPr vert="vert270"/>
          <a:lstStyle/>
          <a:p>
            <a:pPr eaLnBrk="0" hangingPunct="0">
              <a:defRPr/>
            </a:pPr>
            <a:r>
              <a:rPr lang="ru-RU" sz="1100" b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ПРОФИЛЬНАЯ ПРАКТИКА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8224" name="AutoShape 32"/>
          <p:cNvSpPr>
            <a:spLocks noChangeArrowheads="1"/>
          </p:cNvSpPr>
          <p:nvPr/>
        </p:nvSpPr>
        <p:spPr bwMode="auto">
          <a:xfrm>
            <a:off x="5436096" y="1772816"/>
            <a:ext cx="511466" cy="408305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</p:spPr>
        <p:txBody>
          <a:bodyPr vert="vert270"/>
          <a:lstStyle/>
          <a:p>
            <a:pPr eaLnBrk="0" hangingPunct="0">
              <a:defRPr/>
            </a:pPr>
            <a:r>
              <a:rPr lang="ru-RU" sz="11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ЭЛЕКТИВНЫЕ КУРСЫ  (в т.ч. проектная деятельность по профилю)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193" name="AutoShape 31"/>
          <p:cNvSpPr>
            <a:spLocks noChangeArrowheads="1"/>
          </p:cNvSpPr>
          <p:nvPr/>
        </p:nvSpPr>
        <p:spPr bwMode="auto">
          <a:xfrm>
            <a:off x="7020273" y="692696"/>
            <a:ext cx="1512168" cy="54260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B0F0">
                  <a:alpha val="57999"/>
                </a:srgbClr>
              </a:gs>
              <a:gs pos="100000">
                <a:srgbClr val="FFFFFF">
                  <a:alpha val="60999"/>
                </a:srgbClr>
              </a:gs>
            </a:gsLst>
            <a:lin ang="18900000" scaled="1"/>
          </a:gradFill>
          <a:ln w="15875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11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ПРОФОРИЕНТАЦИОННАЯ </a:t>
            </a:r>
            <a:r>
              <a:rPr lang="ru-RU" sz="11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РАБОТА</a:t>
            </a:r>
            <a:endParaRPr lang="ru-RU" dirty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222" name="AutoShape 30"/>
          <p:cNvSpPr>
            <a:spLocks noChangeArrowheads="1"/>
          </p:cNvSpPr>
          <p:nvPr/>
        </p:nvSpPr>
        <p:spPr bwMode="auto">
          <a:xfrm>
            <a:off x="8028384" y="1844824"/>
            <a:ext cx="412750" cy="407511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</p:spPr>
        <p:txBody>
          <a:bodyPr vert="vert270"/>
          <a:lstStyle/>
          <a:p>
            <a:pPr eaLnBrk="0" hangingPunct="0">
              <a:defRPr/>
            </a:pPr>
            <a:r>
              <a:rPr lang="ru-RU" sz="1100" b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ИНФОРМАЦИЯ ОБ УЧЕБНЫХ ЗАВЕДЕНИЯХ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8221" name="AutoShape 29"/>
          <p:cNvSpPr>
            <a:spLocks noChangeArrowheads="1"/>
          </p:cNvSpPr>
          <p:nvPr/>
        </p:nvSpPr>
        <p:spPr bwMode="auto">
          <a:xfrm>
            <a:off x="7164288" y="1844824"/>
            <a:ext cx="720725" cy="408305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</p:spPr>
        <p:txBody>
          <a:bodyPr vert="vert270"/>
          <a:lstStyle/>
          <a:p>
            <a:pPr eaLnBrk="0" hangingPunct="0">
              <a:defRPr/>
            </a:pPr>
            <a:r>
              <a:rPr lang="ru-RU" sz="11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ЗНАКОМСТВО СО СПЕЦИФИКОЙ ПРОФЕССИОНАЛЬНОГО ОБУЧЕНИЯ, СПОСОБАМИ ПРОФЕССИОНАЛЬНОЙ ПОДГОТОВКИ</a:t>
            </a:r>
            <a:endParaRPr lang="ru-RU" dirty="0">
              <a:solidFill>
                <a:srgbClr val="000000"/>
              </a:solidFill>
            </a:endParaRPr>
          </a:p>
        </p:txBody>
      </p:sp>
      <p:cxnSp>
        <p:nvCxnSpPr>
          <p:cNvPr id="7196" name="AutoShape 28"/>
          <p:cNvCxnSpPr>
            <a:cxnSpLocks noChangeShapeType="1"/>
          </p:cNvCxnSpPr>
          <p:nvPr/>
        </p:nvCxnSpPr>
        <p:spPr bwMode="auto">
          <a:xfrm>
            <a:off x="3059832" y="2996952"/>
            <a:ext cx="28257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7197" name="AutoShape 27"/>
          <p:cNvCxnSpPr>
            <a:cxnSpLocks noChangeShapeType="1"/>
          </p:cNvCxnSpPr>
          <p:nvPr/>
        </p:nvCxnSpPr>
        <p:spPr bwMode="auto">
          <a:xfrm>
            <a:off x="4788024" y="2996952"/>
            <a:ext cx="216024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7198" name="AutoShape 26"/>
          <p:cNvCxnSpPr>
            <a:cxnSpLocks noChangeShapeType="1"/>
          </p:cNvCxnSpPr>
          <p:nvPr/>
        </p:nvCxnSpPr>
        <p:spPr bwMode="auto">
          <a:xfrm>
            <a:off x="6876256" y="2924944"/>
            <a:ext cx="211137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7199" name="AutoShape 25"/>
          <p:cNvCxnSpPr>
            <a:cxnSpLocks noChangeShapeType="1"/>
          </p:cNvCxnSpPr>
          <p:nvPr/>
        </p:nvCxnSpPr>
        <p:spPr bwMode="auto">
          <a:xfrm>
            <a:off x="1357313" y="6357938"/>
            <a:ext cx="285750" cy="0"/>
          </a:xfrm>
          <a:prstGeom prst="straightConnector1">
            <a:avLst/>
          </a:prstGeom>
          <a:noFill/>
          <a:ln w="22225">
            <a:solidFill>
              <a:srgbClr val="B7096C"/>
            </a:solidFill>
            <a:round/>
            <a:headEnd/>
            <a:tailEnd type="triangle" w="med" len="med"/>
          </a:ln>
        </p:spPr>
      </p:cxnSp>
      <p:cxnSp>
        <p:nvCxnSpPr>
          <p:cNvPr id="7200" name="AutoShape 24"/>
          <p:cNvCxnSpPr>
            <a:cxnSpLocks noChangeShapeType="1"/>
          </p:cNvCxnSpPr>
          <p:nvPr/>
        </p:nvCxnSpPr>
        <p:spPr bwMode="auto">
          <a:xfrm flipH="1">
            <a:off x="7572375" y="6357938"/>
            <a:ext cx="193675" cy="0"/>
          </a:xfrm>
          <a:prstGeom prst="straightConnector1">
            <a:avLst/>
          </a:prstGeom>
          <a:noFill/>
          <a:ln w="22225">
            <a:solidFill>
              <a:srgbClr val="B7096C"/>
            </a:solidFill>
            <a:round/>
            <a:headEnd/>
            <a:tailEnd type="triangle" w="med" len="med"/>
          </a:ln>
        </p:spPr>
      </p:cxnSp>
      <p:sp>
        <p:nvSpPr>
          <p:cNvPr id="7201" name="Rectangle 5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202" name="Rectangle 73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 sz="11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1100"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1100"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lang="ru-RU" sz="1100"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ru-RU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0" name="AutoShape 40"/>
          <p:cNvSpPr>
            <a:spLocks noChangeArrowheads="1"/>
          </p:cNvSpPr>
          <p:nvPr/>
        </p:nvSpPr>
        <p:spPr bwMode="auto">
          <a:xfrm>
            <a:off x="2483768" y="3284984"/>
            <a:ext cx="390525" cy="25923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B0F0">
                  <a:alpha val="17000"/>
                </a:srgbClr>
              </a:gs>
              <a:gs pos="100000">
                <a:srgbClr val="00B0F0">
                  <a:gamma/>
                  <a:tint val="83137"/>
                  <a:invGamma/>
                  <a:alpha val="2000"/>
                </a:srgbClr>
              </a:gs>
            </a:gsLst>
            <a:lin ang="0" scaled="1"/>
          </a:gradFill>
          <a:ln w="15875">
            <a:solidFill>
              <a:srgbClr val="00B0F0"/>
            </a:solidFill>
            <a:round/>
            <a:headEnd/>
            <a:tailEnd/>
          </a:ln>
        </p:spPr>
        <p:txBody>
          <a:bodyPr vert="vert270"/>
          <a:lstStyle/>
          <a:p>
            <a:pPr eaLnBrk="0" hangingPunct="0">
              <a:defRPr/>
            </a:pPr>
            <a:r>
              <a:rPr lang="ru-RU" sz="11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СПЕЦКУРСЫ  ОИД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29" name="AutoShape 33"/>
          <p:cNvSpPr>
            <a:spLocks noChangeArrowheads="1"/>
          </p:cNvSpPr>
          <p:nvPr/>
        </p:nvSpPr>
        <p:spPr bwMode="auto">
          <a:xfrm>
            <a:off x="5004048" y="1700808"/>
            <a:ext cx="377825" cy="408305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</p:spPr>
        <p:txBody>
          <a:bodyPr vert="vert270"/>
          <a:lstStyle/>
          <a:p>
            <a:pPr eaLnBrk="0" hangingPunct="0">
              <a:defRPr/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Учебный план</a:t>
            </a:r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183925"/>
      </p:ext>
    </p:extLst>
  </p:cSld>
  <p:clrMapOvr>
    <a:masterClrMapping/>
  </p:clrMapOvr>
  <p:transition advClick="0" advTm="20000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1\Рабочий стол\картинки\картинки мои\book1[1].jpg"/>
          <p:cNvPicPr>
            <a:picLocks noChangeAspect="1" noChangeArrowheads="1"/>
          </p:cNvPicPr>
          <p:nvPr/>
        </p:nvPicPr>
        <p:blipFill>
          <a:blip r:embed="rId2" cstate="print">
            <a:lum bright="30000" contrast="-40000"/>
          </a:blip>
          <a:srcRect/>
          <a:stretch>
            <a:fillRect/>
          </a:stretch>
        </p:blipFill>
        <p:spPr bwMode="auto">
          <a:xfrm>
            <a:off x="5148064" y="3140968"/>
            <a:ext cx="4286250" cy="3429000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5 -8 класс </a:t>
            </a:r>
            <a:b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Индивидуальные программы «Основы проектной деятельности по…»  (учебный план)</a:t>
            </a:r>
          </a:p>
          <a:p>
            <a:pPr>
              <a:buNone/>
            </a:pPr>
            <a:endParaRPr lang="ru-RU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Спецкурсы (дополнительные образовательные услуги)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753865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Курсы по выбору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Английский язык и туризм</a:t>
            </a:r>
          </a:p>
          <a:p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Экономика РК</a:t>
            </a:r>
          </a:p>
          <a:p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Окружающий мир глазами химика</a:t>
            </a:r>
          </a:p>
          <a:p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Деловой немецкий</a:t>
            </a:r>
          </a:p>
          <a:p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увидеть время?</a:t>
            </a:r>
          </a:p>
          <a:p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Анатомия и физиология ЦНС и сенсорных систем </a:t>
            </a:r>
          </a:p>
          <a:p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Современная Россия</a:t>
            </a:r>
          </a:p>
          <a:p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Права ребёнка </a:t>
            </a:r>
          </a:p>
          <a:p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Подводные рифы математики. </a:t>
            </a:r>
          </a:p>
          <a:p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Основы поэтики. </a:t>
            </a:r>
          </a:p>
          <a:p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Учебные проекты с использованием пакета </a:t>
            </a: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office</a:t>
            </a: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Основы делового общения </a:t>
            </a:r>
          </a:p>
          <a:p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Историко-бытовой комментарий в произведениях русской литературы 19 века</a:t>
            </a:r>
          </a:p>
          <a:p>
            <a:endParaRPr lang="ru-RU" sz="1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ru-RU" sz="1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Элективные курсы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24744"/>
            <a:ext cx="7200800" cy="4825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39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6666"/>
        </a:dk1>
        <a:lt1>
          <a:srgbClr val="FFFFFF"/>
        </a:lt1>
        <a:dk2>
          <a:srgbClr val="5E761C"/>
        </a:dk2>
        <a:lt2>
          <a:srgbClr val="777777"/>
        </a:lt2>
        <a:accent1>
          <a:srgbClr val="D5F470"/>
        </a:accent1>
        <a:accent2>
          <a:srgbClr val="EDCCFB"/>
        </a:accent2>
        <a:accent3>
          <a:srgbClr val="FFFFFF"/>
        </a:accent3>
        <a:accent4>
          <a:srgbClr val="005656"/>
        </a:accent4>
        <a:accent5>
          <a:srgbClr val="E7F8BB"/>
        </a:accent5>
        <a:accent6>
          <a:srgbClr val="D7B9E3"/>
        </a:accent6>
        <a:hlink>
          <a:srgbClr val="FF99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D5F470"/>
        </a:accent1>
        <a:accent2>
          <a:srgbClr val="EDC9FB"/>
        </a:accent2>
        <a:accent3>
          <a:srgbClr val="FFFFFF"/>
        </a:accent3>
        <a:accent4>
          <a:srgbClr val="000000"/>
        </a:accent4>
        <a:accent5>
          <a:srgbClr val="E7F8BB"/>
        </a:accent5>
        <a:accent6>
          <a:srgbClr val="D7B6E3"/>
        </a:accent6>
        <a:hlink>
          <a:srgbClr val="BFC3F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6600"/>
        </a:dk2>
        <a:lt2>
          <a:srgbClr val="808080"/>
        </a:lt2>
        <a:accent1>
          <a:srgbClr val="FF6237"/>
        </a:accent1>
        <a:accent2>
          <a:srgbClr val="5F7BF1"/>
        </a:accent2>
        <a:accent3>
          <a:srgbClr val="FFFFFF"/>
        </a:accent3>
        <a:accent4>
          <a:srgbClr val="000000"/>
        </a:accent4>
        <a:accent5>
          <a:srgbClr val="FFB7AE"/>
        </a:accent5>
        <a:accent6>
          <a:srgbClr val="556FDA"/>
        </a:accent6>
        <a:hlink>
          <a:srgbClr val="15DF1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663300"/>
        </a:dk2>
        <a:lt2>
          <a:srgbClr val="808080"/>
        </a:lt2>
        <a:accent1>
          <a:srgbClr val="76C082"/>
        </a:accent1>
        <a:accent2>
          <a:srgbClr val="E3B06D"/>
        </a:accent2>
        <a:accent3>
          <a:srgbClr val="FFFFFF"/>
        </a:accent3>
        <a:accent4>
          <a:srgbClr val="000000"/>
        </a:accent4>
        <a:accent5>
          <a:srgbClr val="BDDCC1"/>
        </a:accent5>
        <a:accent6>
          <a:srgbClr val="CE9F62"/>
        </a:accent6>
        <a:hlink>
          <a:srgbClr val="D8EC42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0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1210</TotalTime>
  <Words>889</Words>
  <Application>Microsoft Office PowerPoint</Application>
  <PresentationFormat>Экран (4:3)</PresentationFormat>
  <Paragraphs>206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Тема39</vt:lpstr>
      <vt:lpstr>Презентация PowerPoint</vt:lpstr>
      <vt:lpstr> Социализация – это </vt:lpstr>
      <vt:lpstr>ФКГОС</vt:lpstr>
      <vt:lpstr>ФГОС ООО</vt:lpstr>
      <vt:lpstr>УСЛОВИЯ</vt:lpstr>
      <vt:lpstr>Презентация PowerPoint</vt:lpstr>
      <vt:lpstr> 5 -8 класс  </vt:lpstr>
      <vt:lpstr>Курсы по выбору</vt:lpstr>
      <vt:lpstr>Элективные курсы</vt:lpstr>
      <vt:lpstr>Предпрофильная практика (9класс)</vt:lpstr>
      <vt:lpstr>Профильная практика (10-11класс)</vt:lpstr>
      <vt:lpstr>В связи с переходом на ФГОС ООО </vt:lpstr>
      <vt:lpstr>  Использование активных, интерактивных, исследовательских и проектных методов и форм обучения </vt:lpstr>
      <vt:lpstr>Презентация PowerPoint</vt:lpstr>
      <vt:lpstr>В сентябре 2015г.на базе лицея открыт педагогический класс</vt:lpstr>
      <vt:lpstr>Традиции СОШ №1</vt:lpstr>
      <vt:lpstr>Презентация PowerPoint</vt:lpstr>
      <vt:lpstr> 2004-2015: подготовительный этап </vt:lpstr>
      <vt:lpstr>Презентация PowerPoint</vt:lpstr>
      <vt:lpstr>Ожидаемые результаты</vt:lpstr>
      <vt:lpstr>Положение об организации индивидуального отбора </vt:lpstr>
      <vt:lpstr>Презентация PowerPoint</vt:lpstr>
      <vt:lpstr>На базе МОУ «ГПЛ» 1 ноября  начались занятия   курсов по выбору  психолого-педагогической направленности:  «Основы профессионального самоопределения» «Введение в педагогическую профессию» - для учащихся 9-х классов, планирующих поступать в 2016-2017 учебном году в профильный педагогический класс МОУ «ГПЛ», имеющих устойчивую мотивацию к выбору профессий психолого-педагогической направленности  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предпрофильной и профильной подготовки в условиях перехода  на ФГОС ООО </dc:title>
  <dc:creator>Alex</dc:creator>
  <cp:lastModifiedBy>Пользователь</cp:lastModifiedBy>
  <cp:revision>106</cp:revision>
  <dcterms:created xsi:type="dcterms:W3CDTF">2015-03-14T20:22:55Z</dcterms:created>
  <dcterms:modified xsi:type="dcterms:W3CDTF">2015-12-08T10:25:26Z</dcterms:modified>
</cp:coreProperties>
</file>